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xml" ContentType="application/vnd.openxmlformats-officedocument.presentationml.tags+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8.xml" ContentType="application/vnd.openxmlformats-officedocument.presentationml.tags+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tags/tag21.xml" ContentType="application/vnd.openxmlformats-officedocument.presentationml.tags+xml"/>
  <Override PartName="/ppt/notesSlides/notesSlide30.xml" ContentType="application/vnd.openxmlformats-officedocument.presentationml.notesSlide+xml"/>
  <Override PartName="/ppt/tags/tag22.xml" ContentType="application/vnd.openxmlformats-officedocument.presentationml.tags+xml"/>
  <Override PartName="/ppt/notesSlides/notesSlide31.xml" ContentType="application/vnd.openxmlformats-officedocument.presentationml.notesSlide+xml"/>
  <Override PartName="/ppt/tags/tag23.xml" ContentType="application/vnd.openxmlformats-officedocument.presentationml.tags+xml"/>
  <Override PartName="/ppt/notesSlides/notesSlide32.xml" ContentType="application/vnd.openxmlformats-officedocument.presentationml.notesSlide+xml"/>
  <Override PartName="/ppt/tags/tag24.xml" ContentType="application/vnd.openxmlformats-officedocument.presentationml.tags+xml"/>
  <Override PartName="/ppt/notesSlides/notesSlide33.xml" ContentType="application/vnd.openxmlformats-officedocument.presentationml.notesSlide+xml"/>
  <Override PartName="/ppt/tags/tag25.xml" ContentType="application/vnd.openxmlformats-officedocument.presentationml.tags+xml"/>
  <Override PartName="/ppt/notesSlides/notesSlide34.xml" ContentType="application/vnd.openxmlformats-officedocument.presentationml.notesSlide+xml"/>
  <Override PartName="/ppt/tags/tag26.xml" ContentType="application/vnd.openxmlformats-officedocument.presentationml.tags+xml"/>
  <Override PartName="/ppt/notesSlides/notesSlide35.xml" ContentType="application/vnd.openxmlformats-officedocument.presentationml.notesSlide+xml"/>
  <Override PartName="/ppt/tags/tag27.xml" ContentType="application/vnd.openxmlformats-officedocument.presentationml.tags+xml"/>
  <Override PartName="/ppt/notesSlides/notesSlide36.xml" ContentType="application/vnd.openxmlformats-officedocument.presentationml.notesSlide+xml"/>
  <Override PartName="/ppt/tags/tag28.xml" ContentType="application/vnd.openxmlformats-officedocument.presentationml.tags+xml"/>
  <Override PartName="/ppt/notesSlides/notesSlide37.xml" ContentType="application/vnd.openxmlformats-officedocument.presentationml.notesSlide+xml"/>
  <Override PartName="/ppt/tags/tag29.xml" ContentType="application/vnd.openxmlformats-officedocument.presentationml.tags+xml"/>
  <Override PartName="/ppt/notesSlides/notesSlide38.xml" ContentType="application/vnd.openxmlformats-officedocument.presentationml.notesSlide+xml"/>
  <Override PartName="/ppt/tags/tag30.xml" ContentType="application/vnd.openxmlformats-officedocument.presentationml.tags+xml"/>
  <Override PartName="/ppt/notesSlides/notesSlide39.xml" ContentType="application/vnd.openxmlformats-officedocument.presentationml.notesSlide+xml"/>
  <Override PartName="/ppt/tags/tag31.xml" ContentType="application/vnd.openxmlformats-officedocument.presentationml.tags+xml"/>
  <Override PartName="/ppt/notesSlides/notesSlide40.xml" ContentType="application/vnd.openxmlformats-officedocument.presentationml.notesSlide+xml"/>
  <Override PartName="/ppt/tags/tag32.xml" ContentType="application/vnd.openxmlformats-officedocument.presentationml.tags+xml"/>
  <Override PartName="/ppt/notesSlides/notesSlide41.xml" ContentType="application/vnd.openxmlformats-officedocument.presentationml.notesSlide+xml"/>
  <Override PartName="/ppt/tags/tag33.xml" ContentType="application/vnd.openxmlformats-officedocument.presentationml.tags+xml"/>
  <Override PartName="/ppt/notesSlides/notesSlide42.xml" ContentType="application/vnd.openxmlformats-officedocument.presentationml.notesSlide+xml"/>
  <Override PartName="/ppt/tags/tag34.xml" ContentType="application/vnd.openxmlformats-officedocument.presentationml.tags+xml"/>
  <Override PartName="/ppt/notesSlides/notesSlide43.xml" ContentType="application/vnd.openxmlformats-officedocument.presentationml.notesSlide+xml"/>
  <Override PartName="/ppt/tags/tag35.xml" ContentType="application/vnd.openxmlformats-officedocument.presentationml.tags+xml"/>
  <Override PartName="/ppt/notesSlides/notesSlide44.xml" ContentType="application/vnd.openxmlformats-officedocument.presentationml.notesSlide+xml"/>
  <Override PartName="/ppt/tags/tag36.xml" ContentType="application/vnd.openxmlformats-officedocument.presentationml.tags+xml"/>
  <Override PartName="/ppt/notesSlides/notesSlide45.xml" ContentType="application/vnd.openxmlformats-officedocument.presentationml.notesSlide+xml"/>
  <Override PartName="/ppt/tags/tag37.xml" ContentType="application/vnd.openxmlformats-officedocument.presentationml.tags+xml"/>
  <Override PartName="/ppt/notesSlides/notesSlide46.xml" ContentType="application/vnd.openxmlformats-officedocument.presentationml.notesSlide+xml"/>
  <Override PartName="/ppt/tags/tag38.xml" ContentType="application/vnd.openxmlformats-officedocument.presentationml.tags+xml"/>
  <Override PartName="/ppt/notesSlides/notesSlide47.xml" ContentType="application/vnd.openxmlformats-officedocument.presentationml.notesSlide+xml"/>
  <Override PartName="/ppt/tags/tag39.xml" ContentType="application/vnd.openxmlformats-officedocument.presentationml.tags+xml"/>
  <Override PartName="/ppt/notesSlides/notesSlide48.xml" ContentType="application/vnd.openxmlformats-officedocument.presentationml.notesSlide+xml"/>
  <Override PartName="/ppt/tags/tag40.xml" ContentType="application/vnd.openxmlformats-officedocument.presentationml.tags+xml"/>
  <Override PartName="/ppt/notesSlides/notesSlide49.xml" ContentType="application/vnd.openxmlformats-officedocument.presentationml.notesSlide+xml"/>
  <Override PartName="/ppt/tags/tag41.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662" r:id="rId2"/>
    <p:sldId id="627" r:id="rId3"/>
    <p:sldId id="628" r:id="rId4"/>
    <p:sldId id="629" r:id="rId5"/>
    <p:sldId id="814" r:id="rId6"/>
    <p:sldId id="842" r:id="rId7"/>
    <p:sldId id="862" r:id="rId8"/>
    <p:sldId id="863" r:id="rId9"/>
    <p:sldId id="815" r:id="rId10"/>
    <p:sldId id="846" r:id="rId11"/>
    <p:sldId id="816" r:id="rId12"/>
    <p:sldId id="817" r:id="rId13"/>
    <p:sldId id="864" r:id="rId14"/>
    <p:sldId id="865" r:id="rId15"/>
    <p:sldId id="866" r:id="rId16"/>
    <p:sldId id="818" r:id="rId17"/>
    <p:sldId id="783" r:id="rId18"/>
    <p:sldId id="819" r:id="rId19"/>
    <p:sldId id="821" r:id="rId20"/>
    <p:sldId id="848" r:id="rId21"/>
    <p:sldId id="827" r:id="rId22"/>
    <p:sldId id="828" r:id="rId23"/>
    <p:sldId id="829" r:id="rId24"/>
    <p:sldId id="830" r:id="rId25"/>
    <p:sldId id="831" r:id="rId26"/>
    <p:sldId id="838" r:id="rId27"/>
    <p:sldId id="856" r:id="rId28"/>
    <p:sldId id="854" r:id="rId29"/>
    <p:sldId id="857" r:id="rId30"/>
    <p:sldId id="858" r:id="rId31"/>
    <p:sldId id="869" r:id="rId32"/>
    <p:sldId id="867" r:id="rId33"/>
    <p:sldId id="859" r:id="rId34"/>
    <p:sldId id="870" r:id="rId35"/>
    <p:sldId id="868" r:id="rId36"/>
    <p:sldId id="860" r:id="rId37"/>
    <p:sldId id="873" r:id="rId38"/>
    <p:sldId id="874" r:id="rId39"/>
    <p:sldId id="875" r:id="rId40"/>
    <p:sldId id="876" r:id="rId41"/>
    <p:sldId id="877" r:id="rId42"/>
    <p:sldId id="861" r:id="rId43"/>
    <p:sldId id="872" r:id="rId44"/>
    <p:sldId id="871" r:id="rId45"/>
    <p:sldId id="837" r:id="rId46"/>
    <p:sldId id="852" r:id="rId47"/>
    <p:sldId id="853" r:id="rId48"/>
    <p:sldId id="839" r:id="rId49"/>
    <p:sldId id="840" r:id="rId50"/>
    <p:sldId id="849" r:id="rId51"/>
    <p:sldId id="850" r:id="rId52"/>
    <p:sldId id="851" r:id="rId53"/>
    <p:sldId id="588" r:id="rId54"/>
    <p:sldId id="589" r:id="rId55"/>
    <p:sldId id="590" r:id="rId56"/>
    <p:sldId id="591" r:id="rId57"/>
    <p:sldId id="593" r:id="rId58"/>
  </p:sldIdLst>
  <p:sldSz cx="9144000" cy="5715000" type="screen16x10"/>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297" userDrawn="1">
          <p15:clr>
            <a:srgbClr val="A4A3A4"/>
          </p15:clr>
        </p15:guide>
        <p15:guide id="2" pos="2993" userDrawn="1">
          <p15:clr>
            <a:srgbClr val="A4A3A4"/>
          </p15:clr>
        </p15:guide>
        <p15:guide id="3" orient="horz" pos="303" userDrawn="1">
          <p15:clr>
            <a:srgbClr val="A4A3A4"/>
          </p15:clr>
        </p15:guide>
        <p15:guide id="4" pos="5465" userDrawn="1">
          <p15:clr>
            <a:srgbClr val="A4A3A4"/>
          </p15:clr>
        </p15:guide>
        <p15:guide id="5" pos="317" userDrawn="1">
          <p15:clr>
            <a:srgbClr val="A4A3A4"/>
          </p15:clr>
        </p15:guide>
        <p15:guide id="6" pos="2767" userDrawn="1">
          <p15:clr>
            <a:srgbClr val="A4A3A4"/>
          </p15:clr>
        </p15:guide>
        <p15:guide id="7" pos="2880" userDrawn="1">
          <p15:clr>
            <a:srgbClr val="A4A3A4"/>
          </p15:clr>
        </p15:guide>
        <p15:guide id="8" orient="horz" pos="575" userDrawn="1">
          <p15:clr>
            <a:srgbClr val="A4A3A4"/>
          </p15:clr>
        </p15:guide>
        <p15:guide id="10" pos="431" userDrawn="1">
          <p15:clr>
            <a:srgbClr val="A4A3A4"/>
          </p15:clr>
        </p15:guide>
        <p15:guide id="12" pos="544" userDrawn="1">
          <p15:clr>
            <a:srgbClr val="A4A3A4"/>
          </p15:clr>
        </p15:guide>
        <p15:guide id="13" pos="4400" userDrawn="1">
          <p15:clr>
            <a:srgbClr val="A4A3A4"/>
          </p15:clr>
        </p15:guide>
        <p15:guide id="14" orient="horz" pos="1913" userDrawn="1">
          <p15:clr>
            <a:srgbClr val="A4A3A4"/>
          </p15:clr>
        </p15:guide>
        <p15:guide id="16" pos="3946" userDrawn="1">
          <p15:clr>
            <a:srgbClr val="A4A3A4"/>
          </p15:clr>
        </p15:guide>
        <p15:guide id="17" orient="horz" pos="277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9C5"/>
    <a:srgbClr val="E4DDED"/>
    <a:srgbClr val="EE4639"/>
    <a:srgbClr val="D5CEDE"/>
    <a:srgbClr val="00B1C3"/>
    <a:srgbClr val="7150A0"/>
    <a:srgbClr val="D5CCE3"/>
    <a:srgbClr val="513973"/>
    <a:srgbClr val="DDEEC7"/>
    <a:srgbClr val="8087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79" autoAdjust="0"/>
    <p:restoredTop sz="94291" autoAdjust="0"/>
  </p:normalViewPr>
  <p:slideViewPr>
    <p:cSldViewPr snapToGrid="0">
      <p:cViewPr varScale="1">
        <p:scale>
          <a:sx n="82" d="100"/>
          <a:sy n="82" d="100"/>
        </p:scale>
        <p:origin x="1008" y="84"/>
      </p:cViewPr>
      <p:guideLst>
        <p:guide orient="horz" pos="3297"/>
        <p:guide pos="2993"/>
        <p:guide orient="horz" pos="303"/>
        <p:guide pos="5465"/>
        <p:guide pos="317"/>
        <p:guide pos="2767"/>
        <p:guide pos="2880"/>
        <p:guide orient="horz" pos="575"/>
        <p:guide pos="431"/>
        <p:guide pos="544"/>
        <p:guide pos="4400"/>
        <p:guide orient="horz" pos="1913"/>
        <p:guide pos="3946"/>
        <p:guide orient="horz" pos="2775"/>
      </p:guideLst>
    </p:cSldViewPr>
  </p:slideViewPr>
  <p:outlineViewPr>
    <p:cViewPr>
      <p:scale>
        <a:sx n="30" d="100"/>
        <a:sy n="30" d="100"/>
      </p:scale>
      <p:origin x="0" y="0"/>
    </p:cViewPr>
  </p:outlineViewPr>
  <p:notesTextViewPr>
    <p:cViewPr>
      <p:scale>
        <a:sx n="140" d="100"/>
        <a:sy n="14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447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425FB5-B62D-4162-804C-FB19BDA46B6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PE"/>
        </a:p>
      </dgm:t>
    </dgm:pt>
    <dgm:pt modelId="{92186F49-D861-45E1-9FD1-62B07CA8C7C3}">
      <dgm:prSet phldrT="[Texto]"/>
      <dgm:spPr/>
      <dgm:t>
        <a:bodyPr/>
        <a:lstStyle/>
        <a:p>
          <a:r>
            <a:rPr lang="es-ES" b="1" dirty="0" err="1">
              <a:latin typeface="Calibri" panose="020F0502020204030204" pitchFamily="34" charset="0"/>
              <a:cs typeface="Calibri" panose="020F0502020204030204" pitchFamily="34" charset="0"/>
            </a:rPr>
            <a:t>Push</a:t>
          </a:r>
          <a:endParaRPr lang="es-PE" b="1" dirty="0">
            <a:latin typeface="Calibri" panose="020F0502020204030204" pitchFamily="34" charset="0"/>
            <a:cs typeface="Calibri" panose="020F0502020204030204" pitchFamily="34" charset="0"/>
          </a:endParaRPr>
        </a:p>
      </dgm:t>
    </dgm:pt>
    <dgm:pt modelId="{A1A785A8-9B29-4ACE-84D6-04B1D162742B}" type="parTrans" cxnId="{4A755B6A-6531-4903-A25C-C3EC66EFCE32}">
      <dgm:prSet/>
      <dgm:spPr/>
      <dgm:t>
        <a:bodyPr/>
        <a:lstStyle/>
        <a:p>
          <a:endParaRPr lang="es-PE">
            <a:latin typeface="Calibri" panose="020F0502020204030204" pitchFamily="34" charset="0"/>
            <a:cs typeface="Calibri" panose="020F0502020204030204" pitchFamily="34" charset="0"/>
          </a:endParaRPr>
        </a:p>
      </dgm:t>
    </dgm:pt>
    <dgm:pt modelId="{A5DB8F70-B300-40DB-8463-BA17AFD1DDA8}" type="sibTrans" cxnId="{4A755B6A-6531-4903-A25C-C3EC66EFCE32}">
      <dgm:prSet/>
      <dgm:spPr/>
      <dgm:t>
        <a:bodyPr/>
        <a:lstStyle/>
        <a:p>
          <a:endParaRPr lang="es-PE">
            <a:latin typeface="Calibri" panose="020F0502020204030204" pitchFamily="34" charset="0"/>
            <a:cs typeface="Calibri" panose="020F0502020204030204" pitchFamily="34" charset="0"/>
          </a:endParaRPr>
        </a:p>
      </dgm:t>
    </dgm:pt>
    <dgm:pt modelId="{DD0A5E29-D995-4ECE-B4B4-4BCEA7083BE7}">
      <dgm:prSet phldrT="[Texto]"/>
      <dgm:spPr/>
      <dgm:t>
        <a:bodyPr/>
        <a:lstStyle/>
        <a:p>
          <a:r>
            <a:rPr lang="es-ES" dirty="0">
              <a:latin typeface="Calibri" panose="020F0502020204030204" pitchFamily="34" charset="0"/>
              <a:cs typeface="Calibri" panose="020F0502020204030204" pitchFamily="34" charset="0"/>
            </a:rPr>
            <a:t>Se calcula la demanda sin conocer los pedidos de los clientes.</a:t>
          </a:r>
          <a:endParaRPr lang="es-PE" dirty="0">
            <a:latin typeface="Calibri" panose="020F0502020204030204" pitchFamily="34" charset="0"/>
            <a:cs typeface="Calibri" panose="020F0502020204030204" pitchFamily="34" charset="0"/>
          </a:endParaRPr>
        </a:p>
      </dgm:t>
    </dgm:pt>
    <dgm:pt modelId="{1CD95394-A8EC-4CE3-854B-EEA9B41E11D1}" type="parTrans" cxnId="{0F149E83-C8BA-4B60-B4D1-8A4FD75A18CD}">
      <dgm:prSet/>
      <dgm:spPr/>
      <dgm:t>
        <a:bodyPr/>
        <a:lstStyle/>
        <a:p>
          <a:endParaRPr lang="es-PE">
            <a:latin typeface="Calibri" panose="020F0502020204030204" pitchFamily="34" charset="0"/>
            <a:cs typeface="Calibri" panose="020F0502020204030204" pitchFamily="34" charset="0"/>
          </a:endParaRPr>
        </a:p>
      </dgm:t>
    </dgm:pt>
    <dgm:pt modelId="{91544971-B970-4118-B0FB-6FDB8F1EA70A}" type="sibTrans" cxnId="{0F149E83-C8BA-4B60-B4D1-8A4FD75A18CD}">
      <dgm:prSet/>
      <dgm:spPr/>
      <dgm:t>
        <a:bodyPr/>
        <a:lstStyle/>
        <a:p>
          <a:endParaRPr lang="es-PE">
            <a:latin typeface="Calibri" panose="020F0502020204030204" pitchFamily="34" charset="0"/>
            <a:cs typeface="Calibri" panose="020F0502020204030204" pitchFamily="34" charset="0"/>
          </a:endParaRPr>
        </a:p>
      </dgm:t>
    </dgm:pt>
    <dgm:pt modelId="{F7AE57CF-BC71-4263-9963-90DD6A326466}">
      <dgm:prSet phldrT="[Texto]"/>
      <dgm:spPr/>
      <dgm:t>
        <a:bodyPr/>
        <a:lstStyle/>
        <a:p>
          <a:r>
            <a:rPr lang="es-ES" b="1" dirty="0">
              <a:latin typeface="Calibri" panose="020F0502020204030204" pitchFamily="34" charset="0"/>
              <a:cs typeface="Calibri" panose="020F0502020204030204" pitchFamily="34" charset="0"/>
            </a:rPr>
            <a:t>Ejemplo:  </a:t>
          </a:r>
          <a:r>
            <a:rPr lang="es-ES" dirty="0">
              <a:latin typeface="Calibri" panose="020F0502020204030204" pitchFamily="34" charset="0"/>
              <a:cs typeface="Calibri" panose="020F0502020204030204" pitchFamily="34" charset="0"/>
            </a:rPr>
            <a:t>Importar autos para luego exhibirlos y venderlos.</a:t>
          </a:r>
          <a:endParaRPr lang="es-PE" dirty="0">
            <a:latin typeface="Calibri" panose="020F0502020204030204" pitchFamily="34" charset="0"/>
            <a:cs typeface="Calibri" panose="020F0502020204030204" pitchFamily="34" charset="0"/>
          </a:endParaRPr>
        </a:p>
      </dgm:t>
    </dgm:pt>
    <dgm:pt modelId="{37ABB9F8-DA31-4E36-9A87-957E4E539A5B}" type="parTrans" cxnId="{5F7A7DDF-B173-4253-81FA-1328BFD5B327}">
      <dgm:prSet/>
      <dgm:spPr/>
      <dgm:t>
        <a:bodyPr/>
        <a:lstStyle/>
        <a:p>
          <a:endParaRPr lang="es-PE">
            <a:latin typeface="Calibri" panose="020F0502020204030204" pitchFamily="34" charset="0"/>
            <a:cs typeface="Calibri" panose="020F0502020204030204" pitchFamily="34" charset="0"/>
          </a:endParaRPr>
        </a:p>
      </dgm:t>
    </dgm:pt>
    <dgm:pt modelId="{977E26BC-6DA9-4E35-9E44-BDB89F1BB6F8}" type="sibTrans" cxnId="{5F7A7DDF-B173-4253-81FA-1328BFD5B327}">
      <dgm:prSet/>
      <dgm:spPr/>
      <dgm:t>
        <a:bodyPr/>
        <a:lstStyle/>
        <a:p>
          <a:endParaRPr lang="es-PE">
            <a:latin typeface="Calibri" panose="020F0502020204030204" pitchFamily="34" charset="0"/>
            <a:cs typeface="Calibri" panose="020F0502020204030204" pitchFamily="34" charset="0"/>
          </a:endParaRPr>
        </a:p>
      </dgm:t>
    </dgm:pt>
    <dgm:pt modelId="{5EF4593D-4DC5-4807-88F6-D59A629FE012}">
      <dgm:prSet phldrT="[Texto]"/>
      <dgm:spPr/>
      <dgm:t>
        <a:bodyPr/>
        <a:lstStyle/>
        <a:p>
          <a:r>
            <a:rPr lang="es-ES" b="1" dirty="0" err="1">
              <a:latin typeface="Calibri" panose="020F0502020204030204" pitchFamily="34" charset="0"/>
              <a:cs typeface="Calibri" panose="020F0502020204030204" pitchFamily="34" charset="0"/>
            </a:rPr>
            <a:t>Pull</a:t>
          </a:r>
          <a:endParaRPr lang="es-PE" b="1" dirty="0">
            <a:latin typeface="Calibri" panose="020F0502020204030204" pitchFamily="34" charset="0"/>
            <a:cs typeface="Calibri" panose="020F0502020204030204" pitchFamily="34" charset="0"/>
          </a:endParaRPr>
        </a:p>
      </dgm:t>
    </dgm:pt>
    <dgm:pt modelId="{8DF675DD-C194-4CA8-BD51-BF1086033DEE}" type="parTrans" cxnId="{28369DF5-09B8-42D4-8A08-ED883C145399}">
      <dgm:prSet/>
      <dgm:spPr/>
      <dgm:t>
        <a:bodyPr/>
        <a:lstStyle/>
        <a:p>
          <a:endParaRPr lang="es-PE">
            <a:latin typeface="Calibri" panose="020F0502020204030204" pitchFamily="34" charset="0"/>
            <a:cs typeface="Calibri" panose="020F0502020204030204" pitchFamily="34" charset="0"/>
          </a:endParaRPr>
        </a:p>
      </dgm:t>
    </dgm:pt>
    <dgm:pt modelId="{3A1D4D3D-9A30-4808-BE96-92113E07C03B}" type="sibTrans" cxnId="{28369DF5-09B8-42D4-8A08-ED883C145399}">
      <dgm:prSet/>
      <dgm:spPr/>
      <dgm:t>
        <a:bodyPr/>
        <a:lstStyle/>
        <a:p>
          <a:endParaRPr lang="es-PE">
            <a:latin typeface="Calibri" panose="020F0502020204030204" pitchFamily="34" charset="0"/>
            <a:cs typeface="Calibri" panose="020F0502020204030204" pitchFamily="34" charset="0"/>
          </a:endParaRPr>
        </a:p>
      </dgm:t>
    </dgm:pt>
    <dgm:pt modelId="{F5ACC0D6-D819-4E4C-838F-8F066E3AC0C0}">
      <dgm:prSet phldrT="[Texto]"/>
      <dgm:spPr/>
      <dgm:t>
        <a:bodyPr/>
        <a:lstStyle/>
        <a:p>
          <a:r>
            <a:rPr lang="es-ES" dirty="0">
              <a:latin typeface="Calibri" panose="020F0502020204030204" pitchFamily="34" charset="0"/>
              <a:cs typeface="Calibri" panose="020F0502020204030204" pitchFamily="34" charset="0"/>
            </a:rPr>
            <a:t>Solo se planifica y produce bienes bajo demanda real.</a:t>
          </a:r>
          <a:endParaRPr lang="es-PE" dirty="0">
            <a:latin typeface="Calibri" panose="020F0502020204030204" pitchFamily="34" charset="0"/>
            <a:cs typeface="Calibri" panose="020F0502020204030204" pitchFamily="34" charset="0"/>
          </a:endParaRPr>
        </a:p>
      </dgm:t>
    </dgm:pt>
    <dgm:pt modelId="{CF3526A6-BF55-4AE5-909E-69465A8002F7}" type="parTrans" cxnId="{943E7412-D198-41E5-8233-D392A0B81F22}">
      <dgm:prSet/>
      <dgm:spPr/>
      <dgm:t>
        <a:bodyPr/>
        <a:lstStyle/>
        <a:p>
          <a:endParaRPr lang="es-PE">
            <a:latin typeface="Calibri" panose="020F0502020204030204" pitchFamily="34" charset="0"/>
            <a:cs typeface="Calibri" panose="020F0502020204030204" pitchFamily="34" charset="0"/>
          </a:endParaRPr>
        </a:p>
      </dgm:t>
    </dgm:pt>
    <dgm:pt modelId="{1C212C8D-D07A-483E-8CBB-0780D7D99502}" type="sibTrans" cxnId="{943E7412-D198-41E5-8233-D392A0B81F22}">
      <dgm:prSet/>
      <dgm:spPr/>
      <dgm:t>
        <a:bodyPr/>
        <a:lstStyle/>
        <a:p>
          <a:endParaRPr lang="es-PE">
            <a:latin typeface="Calibri" panose="020F0502020204030204" pitchFamily="34" charset="0"/>
            <a:cs typeface="Calibri" panose="020F0502020204030204" pitchFamily="34" charset="0"/>
          </a:endParaRPr>
        </a:p>
      </dgm:t>
    </dgm:pt>
    <dgm:pt modelId="{B8C79BF6-63E3-4FB4-818E-CA4025915E9D}">
      <dgm:prSet phldrT="[Texto]"/>
      <dgm:spPr/>
      <dgm:t>
        <a:bodyPr/>
        <a:lstStyle/>
        <a:p>
          <a:r>
            <a:rPr lang="es-ES" dirty="0">
              <a:latin typeface="Calibri" panose="020F0502020204030204" pitchFamily="34" charset="0"/>
              <a:cs typeface="Calibri" panose="020F0502020204030204" pitchFamily="34" charset="0"/>
            </a:rPr>
            <a:t>Está relacionado al concepto de Just-in-time.</a:t>
          </a:r>
          <a:endParaRPr lang="es-PE" dirty="0">
            <a:latin typeface="Calibri" panose="020F0502020204030204" pitchFamily="34" charset="0"/>
            <a:cs typeface="Calibri" panose="020F0502020204030204" pitchFamily="34" charset="0"/>
          </a:endParaRPr>
        </a:p>
      </dgm:t>
    </dgm:pt>
    <dgm:pt modelId="{8A6FCCE7-FDDB-4706-AC04-B128A4554D2A}" type="parTrans" cxnId="{5B68581A-31DB-4EF2-A068-93B1C465FC86}">
      <dgm:prSet/>
      <dgm:spPr/>
      <dgm:t>
        <a:bodyPr/>
        <a:lstStyle/>
        <a:p>
          <a:endParaRPr lang="es-PE">
            <a:latin typeface="Calibri" panose="020F0502020204030204" pitchFamily="34" charset="0"/>
            <a:cs typeface="Calibri" panose="020F0502020204030204" pitchFamily="34" charset="0"/>
          </a:endParaRPr>
        </a:p>
      </dgm:t>
    </dgm:pt>
    <dgm:pt modelId="{2AE91CCB-5BDF-4B4C-8AA8-4FD9A3E026FB}" type="sibTrans" cxnId="{5B68581A-31DB-4EF2-A068-93B1C465FC86}">
      <dgm:prSet/>
      <dgm:spPr/>
      <dgm:t>
        <a:bodyPr/>
        <a:lstStyle/>
        <a:p>
          <a:endParaRPr lang="es-PE">
            <a:latin typeface="Calibri" panose="020F0502020204030204" pitchFamily="34" charset="0"/>
            <a:cs typeface="Calibri" panose="020F0502020204030204" pitchFamily="34" charset="0"/>
          </a:endParaRPr>
        </a:p>
      </dgm:t>
    </dgm:pt>
    <dgm:pt modelId="{FAC53187-40B6-4569-BDA4-4081964F1775}">
      <dgm:prSet phldrT="[Texto]"/>
      <dgm:spPr/>
      <dgm:t>
        <a:bodyPr/>
        <a:lstStyle/>
        <a:p>
          <a:r>
            <a:rPr lang="es-ES" b="1" dirty="0">
              <a:latin typeface="Calibri" panose="020F0502020204030204" pitchFamily="34" charset="0"/>
              <a:cs typeface="Calibri" panose="020F0502020204030204" pitchFamily="34" charset="0"/>
            </a:rPr>
            <a:t>Ejemplo: </a:t>
          </a:r>
          <a:r>
            <a:rPr lang="es-ES" dirty="0">
              <a:latin typeface="Calibri" panose="020F0502020204030204" pitchFamily="34" charset="0"/>
              <a:cs typeface="Calibri" panose="020F0502020204030204" pitchFamily="34" charset="0"/>
            </a:rPr>
            <a:t>Dell solo produce equipos informáticos a pedido de cada cliente.</a:t>
          </a:r>
          <a:endParaRPr lang="es-PE" dirty="0">
            <a:latin typeface="Calibri" panose="020F0502020204030204" pitchFamily="34" charset="0"/>
            <a:cs typeface="Calibri" panose="020F0502020204030204" pitchFamily="34" charset="0"/>
          </a:endParaRPr>
        </a:p>
      </dgm:t>
    </dgm:pt>
    <dgm:pt modelId="{E72FCAF8-807E-4EA6-A839-03E9DE5009ED}" type="parTrans" cxnId="{28CE48FA-C1C0-4EFD-8442-19A3491D8DDA}">
      <dgm:prSet/>
      <dgm:spPr/>
      <dgm:t>
        <a:bodyPr/>
        <a:lstStyle/>
        <a:p>
          <a:endParaRPr lang="es-PE">
            <a:latin typeface="Calibri" panose="020F0502020204030204" pitchFamily="34" charset="0"/>
            <a:cs typeface="Calibri" panose="020F0502020204030204" pitchFamily="34" charset="0"/>
          </a:endParaRPr>
        </a:p>
      </dgm:t>
    </dgm:pt>
    <dgm:pt modelId="{04F47B7E-2CE3-4965-863F-08F5811097B5}" type="sibTrans" cxnId="{28CE48FA-C1C0-4EFD-8442-19A3491D8DDA}">
      <dgm:prSet/>
      <dgm:spPr/>
      <dgm:t>
        <a:bodyPr/>
        <a:lstStyle/>
        <a:p>
          <a:endParaRPr lang="es-PE">
            <a:latin typeface="Calibri" panose="020F0502020204030204" pitchFamily="34" charset="0"/>
            <a:cs typeface="Calibri" panose="020F0502020204030204" pitchFamily="34" charset="0"/>
          </a:endParaRPr>
        </a:p>
      </dgm:t>
    </dgm:pt>
    <dgm:pt modelId="{4B714A66-872B-439C-B21C-AD0BA9EE0BD8}" type="pres">
      <dgm:prSet presAssocID="{78425FB5-B62D-4162-804C-FB19BDA46B63}" presName="Name0" presStyleCnt="0">
        <dgm:presLayoutVars>
          <dgm:dir/>
          <dgm:animLvl val="lvl"/>
          <dgm:resizeHandles val="exact"/>
        </dgm:presLayoutVars>
      </dgm:prSet>
      <dgm:spPr/>
    </dgm:pt>
    <dgm:pt modelId="{67004FED-B326-49F5-9321-454DBF851D99}" type="pres">
      <dgm:prSet presAssocID="{92186F49-D861-45E1-9FD1-62B07CA8C7C3}" presName="composite" presStyleCnt="0"/>
      <dgm:spPr/>
    </dgm:pt>
    <dgm:pt modelId="{16C97FFB-31FD-4F17-8A8E-1296E08CC223}" type="pres">
      <dgm:prSet presAssocID="{92186F49-D861-45E1-9FD1-62B07CA8C7C3}" presName="parTx" presStyleLbl="alignNode1" presStyleIdx="0" presStyleCnt="2">
        <dgm:presLayoutVars>
          <dgm:chMax val="0"/>
          <dgm:chPref val="0"/>
          <dgm:bulletEnabled val="1"/>
        </dgm:presLayoutVars>
      </dgm:prSet>
      <dgm:spPr/>
    </dgm:pt>
    <dgm:pt modelId="{C888BFAE-E3A1-4BB1-8B32-79C895D76264}" type="pres">
      <dgm:prSet presAssocID="{92186F49-D861-45E1-9FD1-62B07CA8C7C3}" presName="desTx" presStyleLbl="alignAccFollowNode1" presStyleIdx="0" presStyleCnt="2">
        <dgm:presLayoutVars>
          <dgm:bulletEnabled val="1"/>
        </dgm:presLayoutVars>
      </dgm:prSet>
      <dgm:spPr/>
    </dgm:pt>
    <dgm:pt modelId="{0F59B294-F381-45ED-873B-E6C6F51026B3}" type="pres">
      <dgm:prSet presAssocID="{A5DB8F70-B300-40DB-8463-BA17AFD1DDA8}" presName="space" presStyleCnt="0"/>
      <dgm:spPr/>
    </dgm:pt>
    <dgm:pt modelId="{2862025F-0A6F-4462-B6B3-E4145F1E17E0}" type="pres">
      <dgm:prSet presAssocID="{5EF4593D-4DC5-4807-88F6-D59A629FE012}" presName="composite" presStyleCnt="0"/>
      <dgm:spPr/>
    </dgm:pt>
    <dgm:pt modelId="{609E863B-4069-4051-AB45-76BC312C5331}" type="pres">
      <dgm:prSet presAssocID="{5EF4593D-4DC5-4807-88F6-D59A629FE012}" presName="parTx" presStyleLbl="alignNode1" presStyleIdx="1" presStyleCnt="2">
        <dgm:presLayoutVars>
          <dgm:chMax val="0"/>
          <dgm:chPref val="0"/>
          <dgm:bulletEnabled val="1"/>
        </dgm:presLayoutVars>
      </dgm:prSet>
      <dgm:spPr/>
    </dgm:pt>
    <dgm:pt modelId="{200835F4-643C-49EA-87FF-725880EBBA77}" type="pres">
      <dgm:prSet presAssocID="{5EF4593D-4DC5-4807-88F6-D59A629FE012}" presName="desTx" presStyleLbl="alignAccFollowNode1" presStyleIdx="1" presStyleCnt="2">
        <dgm:presLayoutVars>
          <dgm:bulletEnabled val="1"/>
        </dgm:presLayoutVars>
      </dgm:prSet>
      <dgm:spPr/>
    </dgm:pt>
  </dgm:ptLst>
  <dgm:cxnLst>
    <dgm:cxn modelId="{CD3A1B01-CB31-45E7-A165-122D00EC8CD5}" type="presOf" srcId="{5EF4593D-4DC5-4807-88F6-D59A629FE012}" destId="{609E863B-4069-4051-AB45-76BC312C5331}" srcOrd="0" destOrd="0" presId="urn:microsoft.com/office/officeart/2005/8/layout/hList1"/>
    <dgm:cxn modelId="{943E7412-D198-41E5-8233-D392A0B81F22}" srcId="{5EF4593D-4DC5-4807-88F6-D59A629FE012}" destId="{F5ACC0D6-D819-4E4C-838F-8F066E3AC0C0}" srcOrd="0" destOrd="0" parTransId="{CF3526A6-BF55-4AE5-909E-69465A8002F7}" sibTransId="{1C212C8D-D07A-483E-8CBB-0780D7D99502}"/>
    <dgm:cxn modelId="{5B68581A-31DB-4EF2-A068-93B1C465FC86}" srcId="{5EF4593D-4DC5-4807-88F6-D59A629FE012}" destId="{B8C79BF6-63E3-4FB4-818E-CA4025915E9D}" srcOrd="1" destOrd="0" parTransId="{8A6FCCE7-FDDB-4706-AC04-B128A4554D2A}" sibTransId="{2AE91CCB-5BDF-4B4C-8AA8-4FD9A3E026FB}"/>
    <dgm:cxn modelId="{6F7D7126-D6C8-46B7-98C3-95D23E8205FD}" type="presOf" srcId="{78425FB5-B62D-4162-804C-FB19BDA46B63}" destId="{4B714A66-872B-439C-B21C-AD0BA9EE0BD8}" srcOrd="0" destOrd="0" presId="urn:microsoft.com/office/officeart/2005/8/layout/hList1"/>
    <dgm:cxn modelId="{CE8A013F-8399-40F6-9F26-7BF39F21F5DF}" type="presOf" srcId="{F7AE57CF-BC71-4263-9963-90DD6A326466}" destId="{C888BFAE-E3A1-4BB1-8B32-79C895D76264}" srcOrd="0" destOrd="1" presId="urn:microsoft.com/office/officeart/2005/8/layout/hList1"/>
    <dgm:cxn modelId="{4A755B6A-6531-4903-A25C-C3EC66EFCE32}" srcId="{78425FB5-B62D-4162-804C-FB19BDA46B63}" destId="{92186F49-D861-45E1-9FD1-62B07CA8C7C3}" srcOrd="0" destOrd="0" parTransId="{A1A785A8-9B29-4ACE-84D6-04B1D162742B}" sibTransId="{A5DB8F70-B300-40DB-8463-BA17AFD1DDA8}"/>
    <dgm:cxn modelId="{0F149E83-C8BA-4B60-B4D1-8A4FD75A18CD}" srcId="{92186F49-D861-45E1-9FD1-62B07CA8C7C3}" destId="{DD0A5E29-D995-4ECE-B4B4-4BCEA7083BE7}" srcOrd="0" destOrd="0" parTransId="{1CD95394-A8EC-4CE3-854B-EEA9B41E11D1}" sibTransId="{91544971-B970-4118-B0FB-6FDB8F1EA70A}"/>
    <dgm:cxn modelId="{E0F97B8B-4A39-4174-A49C-02984080BCD3}" type="presOf" srcId="{F5ACC0D6-D819-4E4C-838F-8F066E3AC0C0}" destId="{200835F4-643C-49EA-87FF-725880EBBA77}" srcOrd="0" destOrd="0" presId="urn:microsoft.com/office/officeart/2005/8/layout/hList1"/>
    <dgm:cxn modelId="{F491978F-53FC-475A-BAEB-DA706355BE17}" type="presOf" srcId="{FAC53187-40B6-4569-BDA4-4081964F1775}" destId="{200835F4-643C-49EA-87FF-725880EBBA77}" srcOrd="0" destOrd="2" presId="urn:microsoft.com/office/officeart/2005/8/layout/hList1"/>
    <dgm:cxn modelId="{1221B6A4-FB7E-40AF-9E7B-E6A7363E8873}" type="presOf" srcId="{DD0A5E29-D995-4ECE-B4B4-4BCEA7083BE7}" destId="{C888BFAE-E3A1-4BB1-8B32-79C895D76264}" srcOrd="0" destOrd="0" presId="urn:microsoft.com/office/officeart/2005/8/layout/hList1"/>
    <dgm:cxn modelId="{5F7A7DDF-B173-4253-81FA-1328BFD5B327}" srcId="{92186F49-D861-45E1-9FD1-62B07CA8C7C3}" destId="{F7AE57CF-BC71-4263-9963-90DD6A326466}" srcOrd="1" destOrd="0" parTransId="{37ABB9F8-DA31-4E36-9A87-957E4E539A5B}" sibTransId="{977E26BC-6DA9-4E35-9E44-BDB89F1BB6F8}"/>
    <dgm:cxn modelId="{28369DF5-09B8-42D4-8A08-ED883C145399}" srcId="{78425FB5-B62D-4162-804C-FB19BDA46B63}" destId="{5EF4593D-4DC5-4807-88F6-D59A629FE012}" srcOrd="1" destOrd="0" parTransId="{8DF675DD-C194-4CA8-BD51-BF1086033DEE}" sibTransId="{3A1D4D3D-9A30-4808-BE96-92113E07C03B}"/>
    <dgm:cxn modelId="{B89421F8-66C6-43F1-93BF-3F60B944E758}" type="presOf" srcId="{B8C79BF6-63E3-4FB4-818E-CA4025915E9D}" destId="{200835F4-643C-49EA-87FF-725880EBBA77}" srcOrd="0" destOrd="1" presId="urn:microsoft.com/office/officeart/2005/8/layout/hList1"/>
    <dgm:cxn modelId="{28CE48FA-C1C0-4EFD-8442-19A3491D8DDA}" srcId="{5EF4593D-4DC5-4807-88F6-D59A629FE012}" destId="{FAC53187-40B6-4569-BDA4-4081964F1775}" srcOrd="2" destOrd="0" parTransId="{E72FCAF8-807E-4EA6-A839-03E9DE5009ED}" sibTransId="{04F47B7E-2CE3-4965-863F-08F5811097B5}"/>
    <dgm:cxn modelId="{96D6C6FC-A0D5-4C80-B651-D0810BC771F6}" type="presOf" srcId="{92186F49-D861-45E1-9FD1-62B07CA8C7C3}" destId="{16C97FFB-31FD-4F17-8A8E-1296E08CC223}" srcOrd="0" destOrd="0" presId="urn:microsoft.com/office/officeart/2005/8/layout/hList1"/>
    <dgm:cxn modelId="{1B6AE648-3D99-47F5-B986-28537733DF85}" type="presParOf" srcId="{4B714A66-872B-439C-B21C-AD0BA9EE0BD8}" destId="{67004FED-B326-49F5-9321-454DBF851D99}" srcOrd="0" destOrd="0" presId="urn:microsoft.com/office/officeart/2005/8/layout/hList1"/>
    <dgm:cxn modelId="{DE117918-363D-4D21-A3CF-BFCA11832358}" type="presParOf" srcId="{67004FED-B326-49F5-9321-454DBF851D99}" destId="{16C97FFB-31FD-4F17-8A8E-1296E08CC223}" srcOrd="0" destOrd="0" presId="urn:microsoft.com/office/officeart/2005/8/layout/hList1"/>
    <dgm:cxn modelId="{CC34B7E5-5BD2-4635-948B-FBEDA600A3FC}" type="presParOf" srcId="{67004FED-B326-49F5-9321-454DBF851D99}" destId="{C888BFAE-E3A1-4BB1-8B32-79C895D76264}" srcOrd="1" destOrd="0" presId="urn:microsoft.com/office/officeart/2005/8/layout/hList1"/>
    <dgm:cxn modelId="{CA6DA137-5F00-428B-AD77-65D1355387A2}" type="presParOf" srcId="{4B714A66-872B-439C-B21C-AD0BA9EE0BD8}" destId="{0F59B294-F381-45ED-873B-E6C6F51026B3}" srcOrd="1" destOrd="0" presId="urn:microsoft.com/office/officeart/2005/8/layout/hList1"/>
    <dgm:cxn modelId="{DFFC635C-7A4D-4593-B807-1ECAD1F0C315}" type="presParOf" srcId="{4B714A66-872B-439C-B21C-AD0BA9EE0BD8}" destId="{2862025F-0A6F-4462-B6B3-E4145F1E17E0}" srcOrd="2" destOrd="0" presId="urn:microsoft.com/office/officeart/2005/8/layout/hList1"/>
    <dgm:cxn modelId="{9777636B-8F27-41A0-80A2-A07C5ABB1DC3}" type="presParOf" srcId="{2862025F-0A6F-4462-B6B3-E4145F1E17E0}" destId="{609E863B-4069-4051-AB45-76BC312C5331}" srcOrd="0" destOrd="0" presId="urn:microsoft.com/office/officeart/2005/8/layout/hList1"/>
    <dgm:cxn modelId="{AA485796-BC82-42EE-9FD2-36FE3148B595}" type="presParOf" srcId="{2862025F-0A6F-4462-B6B3-E4145F1E17E0}" destId="{200835F4-643C-49EA-87FF-725880EBBA7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30E8B9-D11C-4348-8488-7485FAA3DC9E}"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s-PE"/>
        </a:p>
      </dgm:t>
    </dgm:pt>
    <dgm:pt modelId="{5F33CC80-064C-4A58-9876-0B4FB42A900D}">
      <dgm:prSet phldrT="[Texto]"/>
      <dgm:spPr/>
      <dgm:t>
        <a:bodyPr/>
        <a:lstStyle/>
        <a:p>
          <a:r>
            <a:rPr lang="es-PE" b="1" i="0" dirty="0">
              <a:latin typeface="Calibri" panose="020F0502020204030204" pitchFamily="34" charset="0"/>
              <a:cs typeface="Calibri" panose="020F0502020204030204" pitchFamily="34" charset="0"/>
            </a:rPr>
            <a:t>Solicitudes de créditos</a:t>
          </a:r>
          <a:endParaRPr lang="es-PE" dirty="0">
            <a:latin typeface="Calibri" panose="020F0502020204030204" pitchFamily="34" charset="0"/>
            <a:cs typeface="Calibri" panose="020F0502020204030204" pitchFamily="34" charset="0"/>
          </a:endParaRPr>
        </a:p>
      </dgm:t>
    </dgm:pt>
    <dgm:pt modelId="{CE5C1301-A7E9-402C-A17C-80C879D77764}" type="parTrans" cxnId="{42111CCD-C6A2-4D67-BB89-6B4D3FB8660A}">
      <dgm:prSet/>
      <dgm:spPr/>
      <dgm:t>
        <a:bodyPr/>
        <a:lstStyle/>
        <a:p>
          <a:endParaRPr lang="es-PE">
            <a:latin typeface="Calibri" panose="020F0502020204030204" pitchFamily="34" charset="0"/>
            <a:cs typeface="Calibri" panose="020F0502020204030204" pitchFamily="34" charset="0"/>
          </a:endParaRPr>
        </a:p>
      </dgm:t>
    </dgm:pt>
    <dgm:pt modelId="{7475EAE2-CDD3-4752-8822-F26FF6021749}" type="sibTrans" cxnId="{42111CCD-C6A2-4D67-BB89-6B4D3FB8660A}">
      <dgm:prSet/>
      <dgm:spPr/>
      <dgm:t>
        <a:bodyPr/>
        <a:lstStyle/>
        <a:p>
          <a:endParaRPr lang="es-PE">
            <a:latin typeface="Calibri" panose="020F0502020204030204" pitchFamily="34" charset="0"/>
            <a:cs typeface="Calibri" panose="020F0502020204030204" pitchFamily="34" charset="0"/>
          </a:endParaRPr>
        </a:p>
      </dgm:t>
    </dgm:pt>
    <dgm:pt modelId="{58999B60-EB1A-49FD-809B-7FE7D5373774}">
      <dgm:prSet phldrT="[Texto]"/>
      <dgm:spPr/>
      <dgm:t>
        <a:bodyPr/>
        <a:lstStyle/>
        <a:p>
          <a:pPr>
            <a:buFont typeface="Arial" panose="020B0604020202020204" pitchFamily="34" charset="0"/>
            <a:buChar char="•"/>
          </a:pPr>
          <a:r>
            <a:rPr lang="es-ES" b="0" i="0" dirty="0">
              <a:latin typeface="Calibri" panose="020F0502020204030204" pitchFamily="34" charset="0"/>
              <a:cs typeface="Calibri" panose="020F0502020204030204" pitchFamily="34" charset="0"/>
            </a:rPr>
            <a:t>Un cliente solicita una tarjeta de crédito.</a:t>
          </a:r>
          <a:endParaRPr lang="es-PE" dirty="0">
            <a:latin typeface="Calibri" panose="020F0502020204030204" pitchFamily="34" charset="0"/>
            <a:cs typeface="Calibri" panose="020F0502020204030204" pitchFamily="34" charset="0"/>
          </a:endParaRPr>
        </a:p>
      </dgm:t>
    </dgm:pt>
    <dgm:pt modelId="{3E61F7B9-1E7F-40C8-81DE-064DCC3DB562}" type="parTrans" cxnId="{75AE0331-8E0F-4EE0-8A56-91C3F40E6E8F}">
      <dgm:prSet/>
      <dgm:spPr/>
      <dgm:t>
        <a:bodyPr/>
        <a:lstStyle/>
        <a:p>
          <a:endParaRPr lang="es-PE">
            <a:latin typeface="Calibri" panose="020F0502020204030204" pitchFamily="34" charset="0"/>
            <a:cs typeface="Calibri" panose="020F0502020204030204" pitchFamily="34" charset="0"/>
          </a:endParaRPr>
        </a:p>
      </dgm:t>
    </dgm:pt>
    <dgm:pt modelId="{0116F049-70C7-4553-B458-8B8E1CFFF944}" type="sibTrans" cxnId="{75AE0331-8E0F-4EE0-8A56-91C3F40E6E8F}">
      <dgm:prSet/>
      <dgm:spPr/>
      <dgm:t>
        <a:bodyPr/>
        <a:lstStyle/>
        <a:p>
          <a:endParaRPr lang="es-PE">
            <a:latin typeface="Calibri" panose="020F0502020204030204" pitchFamily="34" charset="0"/>
            <a:cs typeface="Calibri" panose="020F0502020204030204" pitchFamily="34" charset="0"/>
          </a:endParaRPr>
        </a:p>
      </dgm:t>
    </dgm:pt>
    <dgm:pt modelId="{F73FAC49-404F-4FC1-871F-8CFACD7079B8}">
      <dgm:prSet phldrT="[Texto]"/>
      <dgm:spPr/>
      <dgm:t>
        <a:bodyPr/>
        <a:lstStyle/>
        <a:p>
          <a:r>
            <a:rPr lang="es-ES" b="0" i="0" dirty="0">
              <a:latin typeface="Calibri" panose="020F0502020204030204" pitchFamily="34" charset="0"/>
              <a:cs typeface="Calibri" panose="020F0502020204030204" pitchFamily="34" charset="0"/>
            </a:rPr>
            <a:t>El proceso atraviesa varias etapas, desde la solicitud inicial, la evaluación de la solvencia, hasta la aprobación o rechazo.</a:t>
          </a:r>
          <a:endParaRPr lang="es-PE" dirty="0">
            <a:latin typeface="Calibri" panose="020F0502020204030204" pitchFamily="34" charset="0"/>
            <a:cs typeface="Calibri" panose="020F0502020204030204" pitchFamily="34" charset="0"/>
          </a:endParaRPr>
        </a:p>
      </dgm:t>
    </dgm:pt>
    <dgm:pt modelId="{FE7A30B7-6D59-4E03-9617-966B649AAD9F}" type="parTrans" cxnId="{55AFCDD5-A69C-43EB-BB61-24F59E5C9753}">
      <dgm:prSet/>
      <dgm:spPr/>
      <dgm:t>
        <a:bodyPr/>
        <a:lstStyle/>
        <a:p>
          <a:endParaRPr lang="es-PE">
            <a:latin typeface="Calibri" panose="020F0502020204030204" pitchFamily="34" charset="0"/>
            <a:cs typeface="Calibri" panose="020F0502020204030204" pitchFamily="34" charset="0"/>
          </a:endParaRPr>
        </a:p>
      </dgm:t>
    </dgm:pt>
    <dgm:pt modelId="{9EB429C7-97D9-437A-BEF5-10C36CAE17C5}" type="sibTrans" cxnId="{55AFCDD5-A69C-43EB-BB61-24F59E5C9753}">
      <dgm:prSet/>
      <dgm:spPr/>
      <dgm:t>
        <a:bodyPr/>
        <a:lstStyle/>
        <a:p>
          <a:endParaRPr lang="es-PE">
            <a:latin typeface="Calibri" panose="020F0502020204030204" pitchFamily="34" charset="0"/>
            <a:cs typeface="Calibri" panose="020F0502020204030204" pitchFamily="34" charset="0"/>
          </a:endParaRPr>
        </a:p>
      </dgm:t>
    </dgm:pt>
    <dgm:pt modelId="{BDCA2F34-1F6C-4694-996F-4A6E31CC46AF}">
      <dgm:prSet phldrT="[Texto]"/>
      <dgm:spPr/>
      <dgm:t>
        <a:bodyPr/>
        <a:lstStyle/>
        <a:p>
          <a:r>
            <a:rPr lang="es-PE" b="1" i="0" dirty="0">
              <a:latin typeface="Calibri" panose="020F0502020204030204" pitchFamily="34" charset="0"/>
              <a:cs typeface="Calibri" panose="020F0502020204030204" pitchFamily="34" charset="0"/>
            </a:rPr>
            <a:t>Entrega de préstamos</a:t>
          </a:r>
          <a:endParaRPr lang="es-PE" dirty="0">
            <a:latin typeface="Calibri" panose="020F0502020204030204" pitchFamily="34" charset="0"/>
            <a:cs typeface="Calibri" panose="020F0502020204030204" pitchFamily="34" charset="0"/>
          </a:endParaRPr>
        </a:p>
      </dgm:t>
    </dgm:pt>
    <dgm:pt modelId="{E0478E00-2DE1-4134-8DD2-163A73070B84}" type="parTrans" cxnId="{4617B81A-275B-412B-A8FD-498EBBEFF01D}">
      <dgm:prSet/>
      <dgm:spPr/>
      <dgm:t>
        <a:bodyPr/>
        <a:lstStyle/>
        <a:p>
          <a:endParaRPr lang="es-PE">
            <a:latin typeface="Calibri" panose="020F0502020204030204" pitchFamily="34" charset="0"/>
            <a:cs typeface="Calibri" panose="020F0502020204030204" pitchFamily="34" charset="0"/>
          </a:endParaRPr>
        </a:p>
      </dgm:t>
    </dgm:pt>
    <dgm:pt modelId="{84DB1D46-579B-4B2A-8E6D-C20906676311}" type="sibTrans" cxnId="{4617B81A-275B-412B-A8FD-498EBBEFF01D}">
      <dgm:prSet/>
      <dgm:spPr/>
      <dgm:t>
        <a:bodyPr/>
        <a:lstStyle/>
        <a:p>
          <a:endParaRPr lang="es-PE">
            <a:latin typeface="Calibri" panose="020F0502020204030204" pitchFamily="34" charset="0"/>
            <a:cs typeface="Calibri" panose="020F0502020204030204" pitchFamily="34" charset="0"/>
          </a:endParaRPr>
        </a:p>
      </dgm:t>
    </dgm:pt>
    <dgm:pt modelId="{4ADA9995-C305-4DB5-984A-11C7DF0A8899}">
      <dgm:prSet phldrT="[Texto]"/>
      <dgm:spPr/>
      <dgm:t>
        <a:bodyPr/>
        <a:lstStyle/>
        <a:p>
          <a:r>
            <a:rPr lang="es-PE" b="0" i="0" dirty="0">
              <a:latin typeface="Calibri" panose="020F0502020204030204" pitchFamily="34" charset="0"/>
              <a:cs typeface="Calibri" panose="020F0502020204030204" pitchFamily="34" charset="0"/>
            </a:rPr>
            <a:t>Un cliente solicita un préstamo</a:t>
          </a:r>
          <a:endParaRPr lang="es-PE" dirty="0">
            <a:latin typeface="Calibri" panose="020F0502020204030204" pitchFamily="34" charset="0"/>
            <a:cs typeface="Calibri" panose="020F0502020204030204" pitchFamily="34" charset="0"/>
          </a:endParaRPr>
        </a:p>
      </dgm:t>
    </dgm:pt>
    <dgm:pt modelId="{77E37BC6-674C-44D1-A004-008F790EEAFE}" type="parTrans" cxnId="{8D38A416-3959-4672-99E3-5191505738DF}">
      <dgm:prSet/>
      <dgm:spPr/>
      <dgm:t>
        <a:bodyPr/>
        <a:lstStyle/>
        <a:p>
          <a:endParaRPr lang="es-PE">
            <a:latin typeface="Calibri" panose="020F0502020204030204" pitchFamily="34" charset="0"/>
            <a:cs typeface="Calibri" panose="020F0502020204030204" pitchFamily="34" charset="0"/>
          </a:endParaRPr>
        </a:p>
      </dgm:t>
    </dgm:pt>
    <dgm:pt modelId="{ED6DDE3C-10D7-48D4-9837-C7308A666A72}" type="sibTrans" cxnId="{8D38A416-3959-4672-99E3-5191505738DF}">
      <dgm:prSet/>
      <dgm:spPr/>
      <dgm:t>
        <a:bodyPr/>
        <a:lstStyle/>
        <a:p>
          <a:endParaRPr lang="es-PE">
            <a:latin typeface="Calibri" panose="020F0502020204030204" pitchFamily="34" charset="0"/>
            <a:cs typeface="Calibri" panose="020F0502020204030204" pitchFamily="34" charset="0"/>
          </a:endParaRPr>
        </a:p>
      </dgm:t>
    </dgm:pt>
    <dgm:pt modelId="{FACD8206-BF8E-42BF-AD8B-87E9659AA457}">
      <dgm:prSet phldrT="[Texto]"/>
      <dgm:spPr/>
      <dgm:t>
        <a:bodyPr/>
        <a:lstStyle/>
        <a:p>
          <a:r>
            <a:rPr lang="es-ES" b="0" i="0" dirty="0">
              <a:latin typeface="Calibri" panose="020F0502020204030204" pitchFamily="34" charset="0"/>
              <a:cs typeface="Calibri" panose="020F0502020204030204" pitchFamily="34" charset="0"/>
            </a:rPr>
            <a:t>Desde la solicitud del préstamo, la evaluación de la solvencia, hasta la entrega del préstamo.</a:t>
          </a:r>
          <a:endParaRPr lang="es-PE" dirty="0">
            <a:latin typeface="Calibri" panose="020F0502020204030204" pitchFamily="34" charset="0"/>
            <a:cs typeface="Calibri" panose="020F0502020204030204" pitchFamily="34" charset="0"/>
          </a:endParaRPr>
        </a:p>
      </dgm:t>
    </dgm:pt>
    <dgm:pt modelId="{1A362421-9D11-4623-8A5C-91A26C84A212}" type="parTrans" cxnId="{5884FC3E-DAB4-45EB-B729-35B877C1373C}">
      <dgm:prSet/>
      <dgm:spPr/>
      <dgm:t>
        <a:bodyPr/>
        <a:lstStyle/>
        <a:p>
          <a:endParaRPr lang="es-PE">
            <a:latin typeface="Calibri" panose="020F0502020204030204" pitchFamily="34" charset="0"/>
            <a:cs typeface="Calibri" panose="020F0502020204030204" pitchFamily="34" charset="0"/>
          </a:endParaRPr>
        </a:p>
      </dgm:t>
    </dgm:pt>
    <dgm:pt modelId="{7C144868-F6D3-4B0B-9D7C-AAF59D4A0E9E}" type="sibTrans" cxnId="{5884FC3E-DAB4-45EB-B729-35B877C1373C}">
      <dgm:prSet/>
      <dgm:spPr/>
      <dgm:t>
        <a:bodyPr/>
        <a:lstStyle/>
        <a:p>
          <a:endParaRPr lang="es-PE">
            <a:latin typeface="Calibri" panose="020F0502020204030204" pitchFamily="34" charset="0"/>
            <a:cs typeface="Calibri" panose="020F0502020204030204" pitchFamily="34" charset="0"/>
          </a:endParaRPr>
        </a:p>
      </dgm:t>
    </dgm:pt>
    <dgm:pt modelId="{4254EF76-59BB-4D98-A75B-24D17B69CE79}">
      <dgm:prSet phldrT="[Texto]"/>
      <dgm:spPr/>
      <dgm:t>
        <a:bodyPr/>
        <a:lstStyle/>
        <a:p>
          <a:r>
            <a:rPr lang="es-PE" b="1" i="0" dirty="0">
              <a:latin typeface="Calibri" panose="020F0502020204030204" pitchFamily="34" charset="0"/>
              <a:cs typeface="Calibri" panose="020F0502020204030204" pitchFamily="34" charset="0"/>
            </a:rPr>
            <a:t>Devoluciones de mercadería</a:t>
          </a:r>
          <a:endParaRPr lang="es-PE" dirty="0">
            <a:latin typeface="Calibri" panose="020F0502020204030204" pitchFamily="34" charset="0"/>
            <a:cs typeface="Calibri" panose="020F0502020204030204" pitchFamily="34" charset="0"/>
          </a:endParaRPr>
        </a:p>
      </dgm:t>
    </dgm:pt>
    <dgm:pt modelId="{53FB4A6E-AABA-415D-93F3-0680B1D4A1F4}" type="parTrans" cxnId="{3D4595D3-C4A7-4F84-9DB5-641FAB583698}">
      <dgm:prSet/>
      <dgm:spPr/>
      <dgm:t>
        <a:bodyPr/>
        <a:lstStyle/>
        <a:p>
          <a:endParaRPr lang="es-PE">
            <a:latin typeface="Calibri" panose="020F0502020204030204" pitchFamily="34" charset="0"/>
            <a:cs typeface="Calibri" panose="020F0502020204030204" pitchFamily="34" charset="0"/>
          </a:endParaRPr>
        </a:p>
      </dgm:t>
    </dgm:pt>
    <dgm:pt modelId="{4DB782CC-36F5-4396-A280-D4FECF89809C}" type="sibTrans" cxnId="{3D4595D3-C4A7-4F84-9DB5-641FAB583698}">
      <dgm:prSet/>
      <dgm:spPr/>
      <dgm:t>
        <a:bodyPr/>
        <a:lstStyle/>
        <a:p>
          <a:endParaRPr lang="es-PE">
            <a:latin typeface="Calibri" panose="020F0502020204030204" pitchFamily="34" charset="0"/>
            <a:cs typeface="Calibri" panose="020F0502020204030204" pitchFamily="34" charset="0"/>
          </a:endParaRPr>
        </a:p>
      </dgm:t>
    </dgm:pt>
    <dgm:pt modelId="{15CFD030-B930-4ED3-AD2D-ECE82409992D}">
      <dgm:prSet phldrT="[Texto]"/>
      <dgm:spPr/>
      <dgm:t>
        <a:bodyPr/>
        <a:lstStyle/>
        <a:p>
          <a:r>
            <a:rPr lang="es-ES" b="0" i="0" dirty="0">
              <a:latin typeface="Calibri" panose="020F0502020204030204" pitchFamily="34" charset="0"/>
              <a:cs typeface="Calibri" panose="020F0502020204030204" pitchFamily="34" charset="0"/>
            </a:rPr>
            <a:t>Un cliente devuelve un producto</a:t>
          </a:r>
          <a:endParaRPr lang="es-PE" dirty="0">
            <a:latin typeface="Calibri" panose="020F0502020204030204" pitchFamily="34" charset="0"/>
            <a:cs typeface="Calibri" panose="020F0502020204030204" pitchFamily="34" charset="0"/>
          </a:endParaRPr>
        </a:p>
      </dgm:t>
    </dgm:pt>
    <dgm:pt modelId="{9BEFADA2-2C40-45FE-A1EB-41956AC71386}" type="parTrans" cxnId="{2E60EFEA-9171-4918-AFF7-2F2546FB144D}">
      <dgm:prSet/>
      <dgm:spPr/>
      <dgm:t>
        <a:bodyPr/>
        <a:lstStyle/>
        <a:p>
          <a:endParaRPr lang="es-PE">
            <a:latin typeface="Calibri" panose="020F0502020204030204" pitchFamily="34" charset="0"/>
            <a:cs typeface="Calibri" panose="020F0502020204030204" pitchFamily="34" charset="0"/>
          </a:endParaRPr>
        </a:p>
      </dgm:t>
    </dgm:pt>
    <dgm:pt modelId="{7B98A6B9-5CB4-4F51-85E7-08F04BD1DD46}" type="sibTrans" cxnId="{2E60EFEA-9171-4918-AFF7-2F2546FB144D}">
      <dgm:prSet/>
      <dgm:spPr/>
      <dgm:t>
        <a:bodyPr/>
        <a:lstStyle/>
        <a:p>
          <a:endParaRPr lang="es-PE">
            <a:latin typeface="Calibri" panose="020F0502020204030204" pitchFamily="34" charset="0"/>
            <a:cs typeface="Calibri" panose="020F0502020204030204" pitchFamily="34" charset="0"/>
          </a:endParaRPr>
        </a:p>
      </dgm:t>
    </dgm:pt>
    <dgm:pt modelId="{3050AAA2-719C-4144-B4C9-95F7A746D080}">
      <dgm:prSet phldrT="[Texto]"/>
      <dgm:spPr/>
      <dgm:t>
        <a:bodyPr/>
        <a:lstStyle/>
        <a:p>
          <a:r>
            <a:rPr lang="es-ES" b="0" i="0" dirty="0">
              <a:latin typeface="Calibri" panose="020F0502020204030204" pitchFamily="34" charset="0"/>
              <a:cs typeface="Calibri" panose="020F0502020204030204" pitchFamily="34" charset="0"/>
            </a:rPr>
            <a:t>Desde la devolución del producto, la inspección de la calidad, hasta el reembolso o el cambio.</a:t>
          </a:r>
          <a:endParaRPr lang="es-PE" dirty="0">
            <a:latin typeface="Calibri" panose="020F0502020204030204" pitchFamily="34" charset="0"/>
            <a:cs typeface="Calibri" panose="020F0502020204030204" pitchFamily="34" charset="0"/>
          </a:endParaRPr>
        </a:p>
      </dgm:t>
    </dgm:pt>
    <dgm:pt modelId="{2D564BC6-9069-42E4-A85A-C1EC6FF9FF55}" type="parTrans" cxnId="{548EDFC8-772A-4BCD-BD0D-15914ECD867A}">
      <dgm:prSet/>
      <dgm:spPr/>
      <dgm:t>
        <a:bodyPr/>
        <a:lstStyle/>
        <a:p>
          <a:endParaRPr lang="es-PE">
            <a:latin typeface="Calibri" panose="020F0502020204030204" pitchFamily="34" charset="0"/>
            <a:cs typeface="Calibri" panose="020F0502020204030204" pitchFamily="34" charset="0"/>
          </a:endParaRPr>
        </a:p>
      </dgm:t>
    </dgm:pt>
    <dgm:pt modelId="{9D5489F8-11CF-4EDE-8EF5-32915198E087}" type="sibTrans" cxnId="{548EDFC8-772A-4BCD-BD0D-15914ECD867A}">
      <dgm:prSet/>
      <dgm:spPr/>
      <dgm:t>
        <a:bodyPr/>
        <a:lstStyle/>
        <a:p>
          <a:endParaRPr lang="es-PE">
            <a:latin typeface="Calibri" panose="020F0502020204030204" pitchFamily="34" charset="0"/>
            <a:cs typeface="Calibri" panose="020F0502020204030204" pitchFamily="34" charset="0"/>
          </a:endParaRPr>
        </a:p>
      </dgm:t>
    </dgm:pt>
    <dgm:pt modelId="{70184F65-745C-41D3-B480-52CC6022812B}">
      <dgm:prSet phldrT="[Texto]"/>
      <dgm:spPr/>
      <dgm:t>
        <a:bodyPr/>
        <a:lstStyle/>
        <a:p>
          <a:r>
            <a:rPr lang="es-ES" b="0" i="0" dirty="0">
              <a:latin typeface="Calibri" panose="020F0502020204030204" pitchFamily="34" charset="0"/>
              <a:cs typeface="Calibri" panose="020F0502020204030204" pitchFamily="34" charset="0"/>
            </a:rPr>
            <a:t>Si se aprueba, el cliente recibe la tarjeta de crédito que solicitó.</a:t>
          </a:r>
          <a:endParaRPr lang="es-PE" dirty="0">
            <a:latin typeface="Calibri" panose="020F0502020204030204" pitchFamily="34" charset="0"/>
            <a:cs typeface="Calibri" panose="020F0502020204030204" pitchFamily="34" charset="0"/>
          </a:endParaRPr>
        </a:p>
      </dgm:t>
    </dgm:pt>
    <dgm:pt modelId="{2307BF4A-7D92-46B4-9632-0E1D63CC74F9}" type="parTrans" cxnId="{9ED021E7-BE65-4176-86F0-65E2D2816B5A}">
      <dgm:prSet/>
      <dgm:spPr/>
      <dgm:t>
        <a:bodyPr/>
        <a:lstStyle/>
        <a:p>
          <a:endParaRPr lang="es-PE">
            <a:latin typeface="Calibri" panose="020F0502020204030204" pitchFamily="34" charset="0"/>
            <a:cs typeface="Calibri" panose="020F0502020204030204" pitchFamily="34" charset="0"/>
          </a:endParaRPr>
        </a:p>
      </dgm:t>
    </dgm:pt>
    <dgm:pt modelId="{36E0EE3F-E767-4104-8B6D-83270106F7FB}" type="sibTrans" cxnId="{9ED021E7-BE65-4176-86F0-65E2D2816B5A}">
      <dgm:prSet/>
      <dgm:spPr/>
      <dgm:t>
        <a:bodyPr/>
        <a:lstStyle/>
        <a:p>
          <a:endParaRPr lang="es-PE">
            <a:latin typeface="Calibri" panose="020F0502020204030204" pitchFamily="34" charset="0"/>
            <a:cs typeface="Calibri" panose="020F0502020204030204" pitchFamily="34" charset="0"/>
          </a:endParaRPr>
        </a:p>
      </dgm:t>
    </dgm:pt>
    <dgm:pt modelId="{81E664FD-8FF6-4FA3-AE4A-A5FFB88A1C35}">
      <dgm:prSet phldrT="[Texto]"/>
      <dgm:spPr/>
      <dgm:t>
        <a:bodyPr/>
        <a:lstStyle/>
        <a:p>
          <a:r>
            <a:rPr lang="es-ES" b="0" i="0" dirty="0">
              <a:latin typeface="Calibri" panose="020F0502020204030204" pitchFamily="34" charset="0"/>
              <a:cs typeface="Calibri" panose="020F0502020204030204" pitchFamily="34" charset="0"/>
            </a:rPr>
            <a:t>El cliente recibe el préstamo que puede usar para sus necesidades.</a:t>
          </a:r>
          <a:endParaRPr lang="es-PE" dirty="0">
            <a:latin typeface="Calibri" panose="020F0502020204030204" pitchFamily="34" charset="0"/>
            <a:cs typeface="Calibri" panose="020F0502020204030204" pitchFamily="34" charset="0"/>
          </a:endParaRPr>
        </a:p>
      </dgm:t>
    </dgm:pt>
    <dgm:pt modelId="{F51ADA24-934E-4A44-A8F7-854000B9AFD5}" type="parTrans" cxnId="{FF036465-5F47-4C10-9F62-C6B26FF51258}">
      <dgm:prSet/>
      <dgm:spPr/>
      <dgm:t>
        <a:bodyPr/>
        <a:lstStyle/>
        <a:p>
          <a:endParaRPr lang="es-PE">
            <a:latin typeface="Calibri" panose="020F0502020204030204" pitchFamily="34" charset="0"/>
            <a:cs typeface="Calibri" panose="020F0502020204030204" pitchFamily="34" charset="0"/>
          </a:endParaRPr>
        </a:p>
      </dgm:t>
    </dgm:pt>
    <dgm:pt modelId="{09B9EF7F-2352-4884-B729-0A6F909DF164}" type="sibTrans" cxnId="{FF036465-5F47-4C10-9F62-C6B26FF51258}">
      <dgm:prSet/>
      <dgm:spPr/>
      <dgm:t>
        <a:bodyPr/>
        <a:lstStyle/>
        <a:p>
          <a:endParaRPr lang="es-PE">
            <a:latin typeface="Calibri" panose="020F0502020204030204" pitchFamily="34" charset="0"/>
            <a:cs typeface="Calibri" panose="020F0502020204030204" pitchFamily="34" charset="0"/>
          </a:endParaRPr>
        </a:p>
      </dgm:t>
    </dgm:pt>
    <dgm:pt modelId="{73E3473F-647D-4386-95C0-8584343A2F42}">
      <dgm:prSet phldrT="[Texto]"/>
      <dgm:spPr/>
      <dgm:t>
        <a:bodyPr/>
        <a:lstStyle/>
        <a:p>
          <a:r>
            <a:rPr lang="es-ES" b="0" i="0">
              <a:latin typeface="Calibri" panose="020F0502020204030204" pitchFamily="34" charset="0"/>
              <a:cs typeface="Calibri" panose="020F0502020204030204" pitchFamily="34" charset="0"/>
            </a:rPr>
            <a:t>El cliente recibe un reembolso o un producto de reemplazo.</a:t>
          </a:r>
          <a:endParaRPr lang="es-PE" dirty="0">
            <a:latin typeface="Calibri" panose="020F0502020204030204" pitchFamily="34" charset="0"/>
            <a:cs typeface="Calibri" panose="020F0502020204030204" pitchFamily="34" charset="0"/>
          </a:endParaRPr>
        </a:p>
      </dgm:t>
    </dgm:pt>
    <dgm:pt modelId="{F00A38B8-84F6-4362-A5DB-B479DCC80774}" type="parTrans" cxnId="{7E874A09-C876-4862-8E12-5E5908DAE781}">
      <dgm:prSet/>
      <dgm:spPr/>
      <dgm:t>
        <a:bodyPr/>
        <a:lstStyle/>
        <a:p>
          <a:endParaRPr lang="es-PE">
            <a:latin typeface="Calibri" panose="020F0502020204030204" pitchFamily="34" charset="0"/>
            <a:cs typeface="Calibri" panose="020F0502020204030204" pitchFamily="34" charset="0"/>
          </a:endParaRPr>
        </a:p>
      </dgm:t>
    </dgm:pt>
    <dgm:pt modelId="{1989E06B-5CE5-45A8-8219-BF75E04D668A}" type="sibTrans" cxnId="{7E874A09-C876-4862-8E12-5E5908DAE781}">
      <dgm:prSet/>
      <dgm:spPr/>
      <dgm:t>
        <a:bodyPr/>
        <a:lstStyle/>
        <a:p>
          <a:endParaRPr lang="es-PE">
            <a:latin typeface="Calibri" panose="020F0502020204030204" pitchFamily="34" charset="0"/>
            <a:cs typeface="Calibri" panose="020F0502020204030204" pitchFamily="34" charset="0"/>
          </a:endParaRPr>
        </a:p>
      </dgm:t>
    </dgm:pt>
    <dgm:pt modelId="{BFD35E85-C586-4CE3-9D53-842918E65DC5}">
      <dgm:prSet phldrT="[Texto]"/>
      <dgm:spPr/>
      <dgm:t>
        <a:bodyPr/>
        <a:lstStyle/>
        <a:p>
          <a:r>
            <a:rPr lang="es-PE" b="1" i="0" dirty="0">
              <a:latin typeface="Calibri" panose="020F0502020204030204" pitchFamily="34" charset="0"/>
              <a:cs typeface="Calibri" panose="020F0502020204030204" pitchFamily="34" charset="0"/>
            </a:rPr>
            <a:t>Solicitud apertura cuenta bancaria</a:t>
          </a:r>
          <a:endParaRPr lang="es-PE" dirty="0">
            <a:latin typeface="Calibri" panose="020F0502020204030204" pitchFamily="34" charset="0"/>
            <a:cs typeface="Calibri" panose="020F0502020204030204" pitchFamily="34" charset="0"/>
          </a:endParaRPr>
        </a:p>
      </dgm:t>
    </dgm:pt>
    <dgm:pt modelId="{9BB65BA0-A0A1-465B-BB89-6F21F1527337}" type="parTrans" cxnId="{4D249FFA-3EB9-4E5B-B5A3-BC233248B1A7}">
      <dgm:prSet/>
      <dgm:spPr/>
      <dgm:t>
        <a:bodyPr/>
        <a:lstStyle/>
        <a:p>
          <a:endParaRPr lang="es-PE">
            <a:latin typeface="Calibri" panose="020F0502020204030204" pitchFamily="34" charset="0"/>
            <a:cs typeface="Calibri" panose="020F0502020204030204" pitchFamily="34" charset="0"/>
          </a:endParaRPr>
        </a:p>
      </dgm:t>
    </dgm:pt>
    <dgm:pt modelId="{732E45BD-DBB3-449B-86CD-C5832287ED2B}" type="sibTrans" cxnId="{4D249FFA-3EB9-4E5B-B5A3-BC233248B1A7}">
      <dgm:prSet/>
      <dgm:spPr/>
      <dgm:t>
        <a:bodyPr/>
        <a:lstStyle/>
        <a:p>
          <a:endParaRPr lang="es-PE">
            <a:latin typeface="Calibri" panose="020F0502020204030204" pitchFamily="34" charset="0"/>
            <a:cs typeface="Calibri" panose="020F0502020204030204" pitchFamily="34" charset="0"/>
          </a:endParaRPr>
        </a:p>
      </dgm:t>
    </dgm:pt>
    <dgm:pt modelId="{A78BF28C-C702-4C88-8240-0E3F3FA8C1D0}">
      <dgm:prSet phldrT="[Texto]"/>
      <dgm:spPr/>
      <dgm:t>
        <a:bodyPr/>
        <a:lstStyle/>
        <a:p>
          <a:r>
            <a:rPr lang="es-PE" b="0" i="0">
              <a:latin typeface="Calibri" panose="020F0502020204030204" pitchFamily="34" charset="0"/>
              <a:cs typeface="Calibri" panose="020F0502020204030204" pitchFamily="34" charset="0"/>
            </a:rPr>
            <a:t>Un cliente solicita abrir una cuenta bancaria.</a:t>
          </a:r>
          <a:endParaRPr lang="es-PE" dirty="0">
            <a:latin typeface="Calibri" panose="020F0502020204030204" pitchFamily="34" charset="0"/>
            <a:cs typeface="Calibri" panose="020F0502020204030204" pitchFamily="34" charset="0"/>
          </a:endParaRPr>
        </a:p>
      </dgm:t>
    </dgm:pt>
    <dgm:pt modelId="{4C9EBAD0-962F-4180-B3BC-525A2880760A}" type="parTrans" cxnId="{2FDFDCE1-CAB3-496B-9D2B-FFC70AA85615}">
      <dgm:prSet/>
      <dgm:spPr/>
      <dgm:t>
        <a:bodyPr/>
        <a:lstStyle/>
        <a:p>
          <a:endParaRPr lang="es-PE">
            <a:latin typeface="Calibri" panose="020F0502020204030204" pitchFamily="34" charset="0"/>
            <a:cs typeface="Calibri" panose="020F0502020204030204" pitchFamily="34" charset="0"/>
          </a:endParaRPr>
        </a:p>
      </dgm:t>
    </dgm:pt>
    <dgm:pt modelId="{8DD1D0E6-0AB7-4382-88B5-B69EE5E19A8B}" type="sibTrans" cxnId="{2FDFDCE1-CAB3-496B-9D2B-FFC70AA85615}">
      <dgm:prSet/>
      <dgm:spPr/>
      <dgm:t>
        <a:bodyPr/>
        <a:lstStyle/>
        <a:p>
          <a:endParaRPr lang="es-PE">
            <a:latin typeface="Calibri" panose="020F0502020204030204" pitchFamily="34" charset="0"/>
            <a:cs typeface="Calibri" panose="020F0502020204030204" pitchFamily="34" charset="0"/>
          </a:endParaRPr>
        </a:p>
      </dgm:t>
    </dgm:pt>
    <dgm:pt modelId="{1B218B43-7873-4D97-AE7A-B56A9DADB3F5}">
      <dgm:prSet phldrT="[Texto]"/>
      <dgm:spPr/>
      <dgm:t>
        <a:bodyPr/>
        <a:lstStyle/>
        <a:p>
          <a:r>
            <a:rPr lang="es-ES" b="0" i="0">
              <a:latin typeface="Calibri" panose="020F0502020204030204" pitchFamily="34" charset="0"/>
              <a:cs typeface="Calibri" panose="020F0502020204030204" pitchFamily="34" charset="0"/>
            </a:rPr>
            <a:t>Desde la solicitud inicial, la verificación de la identidad, hasta la apertura de la cuenta.</a:t>
          </a:r>
          <a:endParaRPr lang="es-PE" dirty="0">
            <a:latin typeface="Calibri" panose="020F0502020204030204" pitchFamily="34" charset="0"/>
            <a:cs typeface="Calibri" panose="020F0502020204030204" pitchFamily="34" charset="0"/>
          </a:endParaRPr>
        </a:p>
      </dgm:t>
    </dgm:pt>
    <dgm:pt modelId="{68401DCE-77CB-42D5-8F06-A445E7AF5333}" type="parTrans" cxnId="{BD84CDB9-F058-4607-90E0-FD4AFC6E1F34}">
      <dgm:prSet/>
      <dgm:spPr/>
      <dgm:t>
        <a:bodyPr/>
        <a:lstStyle/>
        <a:p>
          <a:endParaRPr lang="es-PE">
            <a:latin typeface="Calibri" panose="020F0502020204030204" pitchFamily="34" charset="0"/>
            <a:cs typeface="Calibri" panose="020F0502020204030204" pitchFamily="34" charset="0"/>
          </a:endParaRPr>
        </a:p>
      </dgm:t>
    </dgm:pt>
    <dgm:pt modelId="{A938420A-E457-41EF-A644-47095C76873C}" type="sibTrans" cxnId="{BD84CDB9-F058-4607-90E0-FD4AFC6E1F34}">
      <dgm:prSet/>
      <dgm:spPr/>
      <dgm:t>
        <a:bodyPr/>
        <a:lstStyle/>
        <a:p>
          <a:endParaRPr lang="es-PE">
            <a:latin typeface="Calibri" panose="020F0502020204030204" pitchFamily="34" charset="0"/>
            <a:cs typeface="Calibri" panose="020F0502020204030204" pitchFamily="34" charset="0"/>
          </a:endParaRPr>
        </a:p>
      </dgm:t>
    </dgm:pt>
    <dgm:pt modelId="{B78388F6-E8AD-41E8-8B0F-47D5C08353CA}">
      <dgm:prSet phldrT="[Texto]"/>
      <dgm:spPr/>
      <dgm:t>
        <a:bodyPr/>
        <a:lstStyle/>
        <a:p>
          <a:r>
            <a:rPr lang="es-ES" b="0" i="0">
              <a:latin typeface="Calibri" panose="020F0502020204030204" pitchFamily="34" charset="0"/>
              <a:cs typeface="Calibri" panose="020F0502020204030204" pitchFamily="34" charset="0"/>
            </a:rPr>
            <a:t>El cliente obtiene una cuenta bancaria para manejar sus finanzas.</a:t>
          </a:r>
          <a:endParaRPr lang="es-PE" dirty="0">
            <a:latin typeface="Calibri" panose="020F0502020204030204" pitchFamily="34" charset="0"/>
            <a:cs typeface="Calibri" panose="020F0502020204030204" pitchFamily="34" charset="0"/>
          </a:endParaRPr>
        </a:p>
      </dgm:t>
    </dgm:pt>
    <dgm:pt modelId="{67C06E52-6656-44B7-BE06-DA12FA990CAD}" type="parTrans" cxnId="{11E46D6F-9915-4B09-B011-CB4597344D21}">
      <dgm:prSet/>
      <dgm:spPr/>
      <dgm:t>
        <a:bodyPr/>
        <a:lstStyle/>
        <a:p>
          <a:endParaRPr lang="es-PE">
            <a:latin typeface="Calibri" panose="020F0502020204030204" pitchFamily="34" charset="0"/>
            <a:cs typeface="Calibri" panose="020F0502020204030204" pitchFamily="34" charset="0"/>
          </a:endParaRPr>
        </a:p>
      </dgm:t>
    </dgm:pt>
    <dgm:pt modelId="{0E92A316-BF52-4E9D-A297-14E6C5D5B5E5}" type="sibTrans" cxnId="{11E46D6F-9915-4B09-B011-CB4597344D21}">
      <dgm:prSet/>
      <dgm:spPr/>
      <dgm:t>
        <a:bodyPr/>
        <a:lstStyle/>
        <a:p>
          <a:endParaRPr lang="es-PE">
            <a:latin typeface="Calibri" panose="020F0502020204030204" pitchFamily="34" charset="0"/>
            <a:cs typeface="Calibri" panose="020F0502020204030204" pitchFamily="34" charset="0"/>
          </a:endParaRPr>
        </a:p>
      </dgm:t>
    </dgm:pt>
    <dgm:pt modelId="{EAC847C5-F676-41E9-B7AD-09E6234DA2D7}" type="pres">
      <dgm:prSet presAssocID="{C230E8B9-D11C-4348-8488-7485FAA3DC9E}" presName="Name0" presStyleCnt="0">
        <dgm:presLayoutVars>
          <dgm:dir/>
          <dgm:animLvl val="lvl"/>
          <dgm:resizeHandles val="exact"/>
        </dgm:presLayoutVars>
      </dgm:prSet>
      <dgm:spPr/>
    </dgm:pt>
    <dgm:pt modelId="{E1F32D76-7401-496E-A54F-AD89A3924FBA}" type="pres">
      <dgm:prSet presAssocID="{5F33CC80-064C-4A58-9876-0B4FB42A900D}" presName="composite" presStyleCnt="0"/>
      <dgm:spPr/>
    </dgm:pt>
    <dgm:pt modelId="{37F3D2CA-15A5-401D-A440-86D4CEDF5F15}" type="pres">
      <dgm:prSet presAssocID="{5F33CC80-064C-4A58-9876-0B4FB42A900D}" presName="parTx" presStyleLbl="alignNode1" presStyleIdx="0" presStyleCnt="4">
        <dgm:presLayoutVars>
          <dgm:chMax val="0"/>
          <dgm:chPref val="0"/>
          <dgm:bulletEnabled val="1"/>
        </dgm:presLayoutVars>
      </dgm:prSet>
      <dgm:spPr/>
    </dgm:pt>
    <dgm:pt modelId="{B09CF8CD-CF8D-41C9-B341-2950E50599B5}" type="pres">
      <dgm:prSet presAssocID="{5F33CC80-064C-4A58-9876-0B4FB42A900D}" presName="desTx" presStyleLbl="alignAccFollowNode1" presStyleIdx="0" presStyleCnt="4">
        <dgm:presLayoutVars>
          <dgm:bulletEnabled val="1"/>
        </dgm:presLayoutVars>
      </dgm:prSet>
      <dgm:spPr/>
    </dgm:pt>
    <dgm:pt modelId="{42EC0D9F-5C06-43A1-B7DC-FC89DDE8EBC2}" type="pres">
      <dgm:prSet presAssocID="{7475EAE2-CDD3-4752-8822-F26FF6021749}" presName="space" presStyleCnt="0"/>
      <dgm:spPr/>
    </dgm:pt>
    <dgm:pt modelId="{46615A22-E59B-4667-912F-2F03C5A4918D}" type="pres">
      <dgm:prSet presAssocID="{BDCA2F34-1F6C-4694-996F-4A6E31CC46AF}" presName="composite" presStyleCnt="0"/>
      <dgm:spPr/>
    </dgm:pt>
    <dgm:pt modelId="{D75CFAC3-0855-4D2E-8036-65E9A40C15D1}" type="pres">
      <dgm:prSet presAssocID="{BDCA2F34-1F6C-4694-996F-4A6E31CC46AF}" presName="parTx" presStyleLbl="alignNode1" presStyleIdx="1" presStyleCnt="4">
        <dgm:presLayoutVars>
          <dgm:chMax val="0"/>
          <dgm:chPref val="0"/>
          <dgm:bulletEnabled val="1"/>
        </dgm:presLayoutVars>
      </dgm:prSet>
      <dgm:spPr/>
    </dgm:pt>
    <dgm:pt modelId="{F78B94E0-E2B1-44A4-BFC2-802B22380961}" type="pres">
      <dgm:prSet presAssocID="{BDCA2F34-1F6C-4694-996F-4A6E31CC46AF}" presName="desTx" presStyleLbl="alignAccFollowNode1" presStyleIdx="1" presStyleCnt="4">
        <dgm:presLayoutVars>
          <dgm:bulletEnabled val="1"/>
        </dgm:presLayoutVars>
      </dgm:prSet>
      <dgm:spPr/>
    </dgm:pt>
    <dgm:pt modelId="{CEA133FD-9698-4959-B3F8-3EF156C219DE}" type="pres">
      <dgm:prSet presAssocID="{84DB1D46-579B-4B2A-8E6D-C20906676311}" presName="space" presStyleCnt="0"/>
      <dgm:spPr/>
    </dgm:pt>
    <dgm:pt modelId="{15E4748F-2716-4FB4-92F3-E6A429504C3D}" type="pres">
      <dgm:prSet presAssocID="{4254EF76-59BB-4D98-A75B-24D17B69CE79}" presName="composite" presStyleCnt="0"/>
      <dgm:spPr/>
    </dgm:pt>
    <dgm:pt modelId="{A52CB950-A47B-4AF2-AE34-1ABCD475FA67}" type="pres">
      <dgm:prSet presAssocID="{4254EF76-59BB-4D98-A75B-24D17B69CE79}" presName="parTx" presStyleLbl="alignNode1" presStyleIdx="2" presStyleCnt="4">
        <dgm:presLayoutVars>
          <dgm:chMax val="0"/>
          <dgm:chPref val="0"/>
          <dgm:bulletEnabled val="1"/>
        </dgm:presLayoutVars>
      </dgm:prSet>
      <dgm:spPr/>
    </dgm:pt>
    <dgm:pt modelId="{A8A8C13A-D462-46BC-BBFB-064373C7281D}" type="pres">
      <dgm:prSet presAssocID="{4254EF76-59BB-4D98-A75B-24D17B69CE79}" presName="desTx" presStyleLbl="alignAccFollowNode1" presStyleIdx="2" presStyleCnt="4">
        <dgm:presLayoutVars>
          <dgm:bulletEnabled val="1"/>
        </dgm:presLayoutVars>
      </dgm:prSet>
      <dgm:spPr/>
    </dgm:pt>
    <dgm:pt modelId="{7CE26910-DD4E-45F8-A01C-A8FA18AC4B20}" type="pres">
      <dgm:prSet presAssocID="{4DB782CC-36F5-4396-A280-D4FECF89809C}" presName="space" presStyleCnt="0"/>
      <dgm:spPr/>
    </dgm:pt>
    <dgm:pt modelId="{9B2FB070-9147-4D14-B07C-3C28AC8336DD}" type="pres">
      <dgm:prSet presAssocID="{BFD35E85-C586-4CE3-9D53-842918E65DC5}" presName="composite" presStyleCnt="0"/>
      <dgm:spPr/>
    </dgm:pt>
    <dgm:pt modelId="{D71C050B-DA35-4C58-90F9-C6BCA5C666F5}" type="pres">
      <dgm:prSet presAssocID="{BFD35E85-C586-4CE3-9D53-842918E65DC5}" presName="parTx" presStyleLbl="alignNode1" presStyleIdx="3" presStyleCnt="4">
        <dgm:presLayoutVars>
          <dgm:chMax val="0"/>
          <dgm:chPref val="0"/>
          <dgm:bulletEnabled val="1"/>
        </dgm:presLayoutVars>
      </dgm:prSet>
      <dgm:spPr/>
    </dgm:pt>
    <dgm:pt modelId="{55BE74F6-4652-4F24-9B95-3699DA66E7DE}" type="pres">
      <dgm:prSet presAssocID="{BFD35E85-C586-4CE3-9D53-842918E65DC5}" presName="desTx" presStyleLbl="alignAccFollowNode1" presStyleIdx="3" presStyleCnt="4">
        <dgm:presLayoutVars>
          <dgm:bulletEnabled val="1"/>
        </dgm:presLayoutVars>
      </dgm:prSet>
      <dgm:spPr/>
    </dgm:pt>
  </dgm:ptLst>
  <dgm:cxnLst>
    <dgm:cxn modelId="{7E874A09-C876-4862-8E12-5E5908DAE781}" srcId="{4254EF76-59BB-4D98-A75B-24D17B69CE79}" destId="{73E3473F-647D-4386-95C0-8584343A2F42}" srcOrd="2" destOrd="0" parTransId="{F00A38B8-84F6-4362-A5DB-B479DCC80774}" sibTransId="{1989E06B-5CE5-45A8-8219-BF75E04D668A}"/>
    <dgm:cxn modelId="{52AB4911-B978-40DC-B32C-E9C38C4EBCB1}" type="presOf" srcId="{BFD35E85-C586-4CE3-9D53-842918E65DC5}" destId="{D71C050B-DA35-4C58-90F9-C6BCA5C666F5}" srcOrd="0" destOrd="0" presId="urn:microsoft.com/office/officeart/2005/8/layout/hList1"/>
    <dgm:cxn modelId="{8D38A416-3959-4672-99E3-5191505738DF}" srcId="{BDCA2F34-1F6C-4694-996F-4A6E31CC46AF}" destId="{4ADA9995-C305-4DB5-984A-11C7DF0A8899}" srcOrd="0" destOrd="0" parTransId="{77E37BC6-674C-44D1-A004-008F790EEAFE}" sibTransId="{ED6DDE3C-10D7-48D4-9837-C7308A666A72}"/>
    <dgm:cxn modelId="{4617B81A-275B-412B-A8FD-498EBBEFF01D}" srcId="{C230E8B9-D11C-4348-8488-7485FAA3DC9E}" destId="{BDCA2F34-1F6C-4694-996F-4A6E31CC46AF}" srcOrd="1" destOrd="0" parTransId="{E0478E00-2DE1-4134-8DD2-163A73070B84}" sibTransId="{84DB1D46-579B-4B2A-8E6D-C20906676311}"/>
    <dgm:cxn modelId="{3B40BD23-F1FD-4525-8E45-8E5D94D3AFA3}" type="presOf" srcId="{5F33CC80-064C-4A58-9876-0B4FB42A900D}" destId="{37F3D2CA-15A5-401D-A440-86D4CEDF5F15}" srcOrd="0" destOrd="0" presId="urn:microsoft.com/office/officeart/2005/8/layout/hList1"/>
    <dgm:cxn modelId="{75AE0331-8E0F-4EE0-8A56-91C3F40E6E8F}" srcId="{5F33CC80-064C-4A58-9876-0B4FB42A900D}" destId="{58999B60-EB1A-49FD-809B-7FE7D5373774}" srcOrd="0" destOrd="0" parTransId="{3E61F7B9-1E7F-40C8-81DE-064DCC3DB562}" sibTransId="{0116F049-70C7-4553-B458-8B8E1CFFF944}"/>
    <dgm:cxn modelId="{1CEE733E-AD0D-4FB4-8DEF-9470D44C7D5A}" type="presOf" srcId="{BDCA2F34-1F6C-4694-996F-4A6E31CC46AF}" destId="{D75CFAC3-0855-4D2E-8036-65E9A40C15D1}" srcOrd="0" destOrd="0" presId="urn:microsoft.com/office/officeart/2005/8/layout/hList1"/>
    <dgm:cxn modelId="{5884FC3E-DAB4-45EB-B729-35B877C1373C}" srcId="{BDCA2F34-1F6C-4694-996F-4A6E31CC46AF}" destId="{FACD8206-BF8E-42BF-AD8B-87E9659AA457}" srcOrd="1" destOrd="0" parTransId="{1A362421-9D11-4623-8A5C-91A26C84A212}" sibTransId="{7C144868-F6D3-4B0B-9D7C-AAF59D4A0E9E}"/>
    <dgm:cxn modelId="{8FBAAD40-62F4-4927-B36E-3AB1FB3A956F}" type="presOf" srcId="{C230E8B9-D11C-4348-8488-7485FAA3DC9E}" destId="{EAC847C5-F676-41E9-B7AD-09E6234DA2D7}" srcOrd="0" destOrd="0" presId="urn:microsoft.com/office/officeart/2005/8/layout/hList1"/>
    <dgm:cxn modelId="{FF036465-5F47-4C10-9F62-C6B26FF51258}" srcId="{BDCA2F34-1F6C-4694-996F-4A6E31CC46AF}" destId="{81E664FD-8FF6-4FA3-AE4A-A5FFB88A1C35}" srcOrd="2" destOrd="0" parTransId="{F51ADA24-934E-4A44-A8F7-854000B9AFD5}" sibTransId="{09B9EF7F-2352-4884-B729-0A6F909DF164}"/>
    <dgm:cxn modelId="{11E46D6F-9915-4B09-B011-CB4597344D21}" srcId="{BFD35E85-C586-4CE3-9D53-842918E65DC5}" destId="{B78388F6-E8AD-41E8-8B0F-47D5C08353CA}" srcOrd="2" destOrd="0" parTransId="{67C06E52-6656-44B7-BE06-DA12FA990CAD}" sibTransId="{0E92A316-BF52-4E9D-A297-14E6C5D5B5E5}"/>
    <dgm:cxn modelId="{F531AD54-E143-42BE-A252-6E97CE3195E7}" type="presOf" srcId="{B78388F6-E8AD-41E8-8B0F-47D5C08353CA}" destId="{55BE74F6-4652-4F24-9B95-3699DA66E7DE}" srcOrd="0" destOrd="2" presId="urn:microsoft.com/office/officeart/2005/8/layout/hList1"/>
    <dgm:cxn modelId="{5E75C055-0B19-467D-B004-B04607377766}" type="presOf" srcId="{F73FAC49-404F-4FC1-871F-8CFACD7079B8}" destId="{B09CF8CD-CF8D-41C9-B341-2950E50599B5}" srcOrd="0" destOrd="1" presId="urn:microsoft.com/office/officeart/2005/8/layout/hList1"/>
    <dgm:cxn modelId="{80B9FA57-179D-4E50-B64E-26EC6CCFAB19}" type="presOf" srcId="{58999B60-EB1A-49FD-809B-7FE7D5373774}" destId="{B09CF8CD-CF8D-41C9-B341-2950E50599B5}" srcOrd="0" destOrd="0" presId="urn:microsoft.com/office/officeart/2005/8/layout/hList1"/>
    <dgm:cxn modelId="{164E3F58-7880-4A3B-B6F7-A0258D52CBF2}" type="presOf" srcId="{73E3473F-647D-4386-95C0-8584343A2F42}" destId="{A8A8C13A-D462-46BC-BBFB-064373C7281D}" srcOrd="0" destOrd="2" presId="urn:microsoft.com/office/officeart/2005/8/layout/hList1"/>
    <dgm:cxn modelId="{A38A3384-28A7-478E-9168-D526A135CCBF}" type="presOf" srcId="{81E664FD-8FF6-4FA3-AE4A-A5FFB88A1C35}" destId="{F78B94E0-E2B1-44A4-BFC2-802B22380961}" srcOrd="0" destOrd="2" presId="urn:microsoft.com/office/officeart/2005/8/layout/hList1"/>
    <dgm:cxn modelId="{E5EAF38B-7E86-4D92-A147-4ABEF817DE96}" type="presOf" srcId="{4ADA9995-C305-4DB5-984A-11C7DF0A8899}" destId="{F78B94E0-E2B1-44A4-BFC2-802B22380961}" srcOrd="0" destOrd="0" presId="urn:microsoft.com/office/officeart/2005/8/layout/hList1"/>
    <dgm:cxn modelId="{B682498F-044E-4BA9-8383-034749CEFC27}" type="presOf" srcId="{A78BF28C-C702-4C88-8240-0E3F3FA8C1D0}" destId="{55BE74F6-4652-4F24-9B95-3699DA66E7DE}" srcOrd="0" destOrd="0" presId="urn:microsoft.com/office/officeart/2005/8/layout/hList1"/>
    <dgm:cxn modelId="{84044CA9-7BAF-45B7-8B26-951F5926D377}" type="presOf" srcId="{70184F65-745C-41D3-B480-52CC6022812B}" destId="{B09CF8CD-CF8D-41C9-B341-2950E50599B5}" srcOrd="0" destOrd="2" presId="urn:microsoft.com/office/officeart/2005/8/layout/hList1"/>
    <dgm:cxn modelId="{0E4E92B1-E572-4EE2-956D-D21476646EEE}" type="presOf" srcId="{1B218B43-7873-4D97-AE7A-B56A9DADB3F5}" destId="{55BE74F6-4652-4F24-9B95-3699DA66E7DE}" srcOrd="0" destOrd="1" presId="urn:microsoft.com/office/officeart/2005/8/layout/hList1"/>
    <dgm:cxn modelId="{8BE196B8-BABC-4F50-9012-9A770E67E1D9}" type="presOf" srcId="{3050AAA2-719C-4144-B4C9-95F7A746D080}" destId="{A8A8C13A-D462-46BC-BBFB-064373C7281D}" srcOrd="0" destOrd="1" presId="urn:microsoft.com/office/officeart/2005/8/layout/hList1"/>
    <dgm:cxn modelId="{BD84CDB9-F058-4607-90E0-FD4AFC6E1F34}" srcId="{BFD35E85-C586-4CE3-9D53-842918E65DC5}" destId="{1B218B43-7873-4D97-AE7A-B56A9DADB3F5}" srcOrd="1" destOrd="0" parTransId="{68401DCE-77CB-42D5-8F06-A445E7AF5333}" sibTransId="{A938420A-E457-41EF-A644-47095C76873C}"/>
    <dgm:cxn modelId="{1FBCA1C4-DF8F-41C2-A963-D7EC63F6AD85}" type="presOf" srcId="{FACD8206-BF8E-42BF-AD8B-87E9659AA457}" destId="{F78B94E0-E2B1-44A4-BFC2-802B22380961}" srcOrd="0" destOrd="1" presId="urn:microsoft.com/office/officeart/2005/8/layout/hList1"/>
    <dgm:cxn modelId="{548EDFC8-772A-4BCD-BD0D-15914ECD867A}" srcId="{4254EF76-59BB-4D98-A75B-24D17B69CE79}" destId="{3050AAA2-719C-4144-B4C9-95F7A746D080}" srcOrd="1" destOrd="0" parTransId="{2D564BC6-9069-42E4-A85A-C1EC6FF9FF55}" sibTransId="{9D5489F8-11CF-4EDE-8EF5-32915198E087}"/>
    <dgm:cxn modelId="{42111CCD-C6A2-4D67-BB89-6B4D3FB8660A}" srcId="{C230E8B9-D11C-4348-8488-7485FAA3DC9E}" destId="{5F33CC80-064C-4A58-9876-0B4FB42A900D}" srcOrd="0" destOrd="0" parTransId="{CE5C1301-A7E9-402C-A17C-80C879D77764}" sibTransId="{7475EAE2-CDD3-4752-8822-F26FF6021749}"/>
    <dgm:cxn modelId="{3D4595D3-C4A7-4F84-9DB5-641FAB583698}" srcId="{C230E8B9-D11C-4348-8488-7485FAA3DC9E}" destId="{4254EF76-59BB-4D98-A75B-24D17B69CE79}" srcOrd="2" destOrd="0" parTransId="{53FB4A6E-AABA-415D-93F3-0680B1D4A1F4}" sibTransId="{4DB782CC-36F5-4396-A280-D4FECF89809C}"/>
    <dgm:cxn modelId="{55AFCDD5-A69C-43EB-BB61-24F59E5C9753}" srcId="{5F33CC80-064C-4A58-9876-0B4FB42A900D}" destId="{F73FAC49-404F-4FC1-871F-8CFACD7079B8}" srcOrd="1" destOrd="0" parTransId="{FE7A30B7-6D59-4E03-9617-966B649AAD9F}" sibTransId="{9EB429C7-97D9-437A-BEF5-10C36CAE17C5}"/>
    <dgm:cxn modelId="{2FDFDCE1-CAB3-496B-9D2B-FFC70AA85615}" srcId="{BFD35E85-C586-4CE3-9D53-842918E65DC5}" destId="{A78BF28C-C702-4C88-8240-0E3F3FA8C1D0}" srcOrd="0" destOrd="0" parTransId="{4C9EBAD0-962F-4180-B3BC-525A2880760A}" sibTransId="{8DD1D0E6-0AB7-4382-88B5-B69EE5E19A8B}"/>
    <dgm:cxn modelId="{9ED021E7-BE65-4176-86F0-65E2D2816B5A}" srcId="{5F33CC80-064C-4A58-9876-0B4FB42A900D}" destId="{70184F65-745C-41D3-B480-52CC6022812B}" srcOrd="2" destOrd="0" parTransId="{2307BF4A-7D92-46B4-9632-0E1D63CC74F9}" sibTransId="{36E0EE3F-E767-4104-8B6D-83270106F7FB}"/>
    <dgm:cxn modelId="{2E60EFEA-9171-4918-AFF7-2F2546FB144D}" srcId="{4254EF76-59BB-4D98-A75B-24D17B69CE79}" destId="{15CFD030-B930-4ED3-AD2D-ECE82409992D}" srcOrd="0" destOrd="0" parTransId="{9BEFADA2-2C40-45FE-A1EB-41956AC71386}" sibTransId="{7B98A6B9-5CB4-4F51-85E7-08F04BD1DD46}"/>
    <dgm:cxn modelId="{9D39F1EC-8705-4837-BF35-2CEEE76E8DFC}" type="presOf" srcId="{4254EF76-59BB-4D98-A75B-24D17B69CE79}" destId="{A52CB950-A47B-4AF2-AE34-1ABCD475FA67}" srcOrd="0" destOrd="0" presId="urn:microsoft.com/office/officeart/2005/8/layout/hList1"/>
    <dgm:cxn modelId="{B8AD6DF9-101F-4697-96F1-F10A26EB0369}" type="presOf" srcId="{15CFD030-B930-4ED3-AD2D-ECE82409992D}" destId="{A8A8C13A-D462-46BC-BBFB-064373C7281D}" srcOrd="0" destOrd="0" presId="urn:microsoft.com/office/officeart/2005/8/layout/hList1"/>
    <dgm:cxn modelId="{4D249FFA-3EB9-4E5B-B5A3-BC233248B1A7}" srcId="{C230E8B9-D11C-4348-8488-7485FAA3DC9E}" destId="{BFD35E85-C586-4CE3-9D53-842918E65DC5}" srcOrd="3" destOrd="0" parTransId="{9BB65BA0-A0A1-465B-BB89-6F21F1527337}" sibTransId="{732E45BD-DBB3-449B-86CD-C5832287ED2B}"/>
    <dgm:cxn modelId="{9B117866-D020-40DA-AFED-47C9B4E9BF98}" type="presParOf" srcId="{EAC847C5-F676-41E9-B7AD-09E6234DA2D7}" destId="{E1F32D76-7401-496E-A54F-AD89A3924FBA}" srcOrd="0" destOrd="0" presId="urn:microsoft.com/office/officeart/2005/8/layout/hList1"/>
    <dgm:cxn modelId="{CBC374FB-7386-4BF5-9616-25808B12607B}" type="presParOf" srcId="{E1F32D76-7401-496E-A54F-AD89A3924FBA}" destId="{37F3D2CA-15A5-401D-A440-86D4CEDF5F15}" srcOrd="0" destOrd="0" presId="urn:microsoft.com/office/officeart/2005/8/layout/hList1"/>
    <dgm:cxn modelId="{926276A3-6FF4-4E8B-93A3-A7D1AA19336A}" type="presParOf" srcId="{E1F32D76-7401-496E-A54F-AD89A3924FBA}" destId="{B09CF8CD-CF8D-41C9-B341-2950E50599B5}" srcOrd="1" destOrd="0" presId="urn:microsoft.com/office/officeart/2005/8/layout/hList1"/>
    <dgm:cxn modelId="{3D1AE1AD-3B9C-43F6-B301-4918C25E6114}" type="presParOf" srcId="{EAC847C5-F676-41E9-B7AD-09E6234DA2D7}" destId="{42EC0D9F-5C06-43A1-B7DC-FC89DDE8EBC2}" srcOrd="1" destOrd="0" presId="urn:microsoft.com/office/officeart/2005/8/layout/hList1"/>
    <dgm:cxn modelId="{49373B1F-8FDD-460F-9E73-686FDF64EEC7}" type="presParOf" srcId="{EAC847C5-F676-41E9-B7AD-09E6234DA2D7}" destId="{46615A22-E59B-4667-912F-2F03C5A4918D}" srcOrd="2" destOrd="0" presId="urn:microsoft.com/office/officeart/2005/8/layout/hList1"/>
    <dgm:cxn modelId="{737293ED-D525-4861-8E03-051EE2967EED}" type="presParOf" srcId="{46615A22-E59B-4667-912F-2F03C5A4918D}" destId="{D75CFAC3-0855-4D2E-8036-65E9A40C15D1}" srcOrd="0" destOrd="0" presId="urn:microsoft.com/office/officeart/2005/8/layout/hList1"/>
    <dgm:cxn modelId="{2156EBD1-BEE8-4633-B14B-2B79506305AD}" type="presParOf" srcId="{46615A22-E59B-4667-912F-2F03C5A4918D}" destId="{F78B94E0-E2B1-44A4-BFC2-802B22380961}" srcOrd="1" destOrd="0" presId="urn:microsoft.com/office/officeart/2005/8/layout/hList1"/>
    <dgm:cxn modelId="{AA6F7E25-1350-479B-AAFE-AFEFB87E735D}" type="presParOf" srcId="{EAC847C5-F676-41E9-B7AD-09E6234DA2D7}" destId="{CEA133FD-9698-4959-B3F8-3EF156C219DE}" srcOrd="3" destOrd="0" presId="urn:microsoft.com/office/officeart/2005/8/layout/hList1"/>
    <dgm:cxn modelId="{B7239F02-9B95-445C-B9F1-56850DB25AEC}" type="presParOf" srcId="{EAC847C5-F676-41E9-B7AD-09E6234DA2D7}" destId="{15E4748F-2716-4FB4-92F3-E6A429504C3D}" srcOrd="4" destOrd="0" presId="urn:microsoft.com/office/officeart/2005/8/layout/hList1"/>
    <dgm:cxn modelId="{B25CD789-1669-4DCD-B1E9-A1664CA72FBD}" type="presParOf" srcId="{15E4748F-2716-4FB4-92F3-E6A429504C3D}" destId="{A52CB950-A47B-4AF2-AE34-1ABCD475FA67}" srcOrd="0" destOrd="0" presId="urn:microsoft.com/office/officeart/2005/8/layout/hList1"/>
    <dgm:cxn modelId="{D8ADB886-C9CE-4769-A53E-D7159C17338E}" type="presParOf" srcId="{15E4748F-2716-4FB4-92F3-E6A429504C3D}" destId="{A8A8C13A-D462-46BC-BBFB-064373C7281D}" srcOrd="1" destOrd="0" presId="urn:microsoft.com/office/officeart/2005/8/layout/hList1"/>
    <dgm:cxn modelId="{C921E77E-484D-48C8-8441-E922A609F87E}" type="presParOf" srcId="{EAC847C5-F676-41E9-B7AD-09E6234DA2D7}" destId="{7CE26910-DD4E-45F8-A01C-A8FA18AC4B20}" srcOrd="5" destOrd="0" presId="urn:microsoft.com/office/officeart/2005/8/layout/hList1"/>
    <dgm:cxn modelId="{D1A309FF-3250-496C-844E-7299A5830088}" type="presParOf" srcId="{EAC847C5-F676-41E9-B7AD-09E6234DA2D7}" destId="{9B2FB070-9147-4D14-B07C-3C28AC8336DD}" srcOrd="6" destOrd="0" presId="urn:microsoft.com/office/officeart/2005/8/layout/hList1"/>
    <dgm:cxn modelId="{D645B50B-F6BC-4F1C-8374-10752E5EC0A2}" type="presParOf" srcId="{9B2FB070-9147-4D14-B07C-3C28AC8336DD}" destId="{D71C050B-DA35-4C58-90F9-C6BCA5C666F5}" srcOrd="0" destOrd="0" presId="urn:microsoft.com/office/officeart/2005/8/layout/hList1"/>
    <dgm:cxn modelId="{A15E3778-C69C-4505-9C13-057580745D12}" type="presParOf" srcId="{9B2FB070-9147-4D14-B07C-3C28AC8336DD}" destId="{55BE74F6-4652-4F24-9B95-3699DA66E7DE}"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30E8B9-D11C-4348-8488-7485FAA3DC9E}"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s-PE"/>
        </a:p>
      </dgm:t>
    </dgm:pt>
    <dgm:pt modelId="{5F33CC80-064C-4A58-9876-0B4FB42A900D}">
      <dgm:prSet phldrT="[Texto]"/>
      <dgm:spPr/>
      <dgm:t>
        <a:bodyPr/>
        <a:lstStyle/>
        <a:p>
          <a:r>
            <a:rPr lang="es-PE" b="1" i="0" dirty="0">
              <a:latin typeface="Calibri" panose="020F0502020204030204" pitchFamily="34" charset="0"/>
              <a:cs typeface="Calibri" panose="020F0502020204030204" pitchFamily="34" charset="0"/>
            </a:rPr>
            <a:t>Compra de pasajes</a:t>
          </a:r>
          <a:endParaRPr lang="es-PE" dirty="0">
            <a:latin typeface="Calibri" panose="020F0502020204030204" pitchFamily="34" charset="0"/>
            <a:cs typeface="Calibri" panose="020F0502020204030204" pitchFamily="34" charset="0"/>
          </a:endParaRPr>
        </a:p>
      </dgm:t>
    </dgm:pt>
    <dgm:pt modelId="{CE5C1301-A7E9-402C-A17C-80C879D77764}" type="parTrans" cxnId="{42111CCD-C6A2-4D67-BB89-6B4D3FB8660A}">
      <dgm:prSet/>
      <dgm:spPr/>
      <dgm:t>
        <a:bodyPr/>
        <a:lstStyle/>
        <a:p>
          <a:endParaRPr lang="es-PE">
            <a:latin typeface="Calibri" panose="020F0502020204030204" pitchFamily="34" charset="0"/>
            <a:cs typeface="Calibri" panose="020F0502020204030204" pitchFamily="34" charset="0"/>
          </a:endParaRPr>
        </a:p>
      </dgm:t>
    </dgm:pt>
    <dgm:pt modelId="{7475EAE2-CDD3-4752-8822-F26FF6021749}" type="sibTrans" cxnId="{42111CCD-C6A2-4D67-BB89-6B4D3FB8660A}">
      <dgm:prSet/>
      <dgm:spPr/>
      <dgm:t>
        <a:bodyPr/>
        <a:lstStyle/>
        <a:p>
          <a:endParaRPr lang="es-PE">
            <a:latin typeface="Calibri" panose="020F0502020204030204" pitchFamily="34" charset="0"/>
            <a:cs typeface="Calibri" panose="020F0502020204030204" pitchFamily="34" charset="0"/>
          </a:endParaRPr>
        </a:p>
      </dgm:t>
    </dgm:pt>
    <dgm:pt modelId="{58999B60-EB1A-49FD-809B-7FE7D5373774}">
      <dgm:prSet phldrT="[Texto]"/>
      <dgm:spPr/>
      <dgm:t>
        <a:bodyPr/>
        <a:lstStyle/>
        <a:p>
          <a:pPr>
            <a:buFont typeface="Arial" panose="020B0604020202020204" pitchFamily="34" charset="0"/>
            <a:buChar char="•"/>
          </a:pPr>
          <a:r>
            <a:rPr lang="es-ES" b="0" i="0" dirty="0">
              <a:latin typeface="Calibri" panose="020F0502020204030204" pitchFamily="34" charset="0"/>
              <a:cs typeface="Calibri" panose="020F0502020204030204" pitchFamily="34" charset="0"/>
            </a:rPr>
            <a:t>Un cliente desea comprar un pasaje</a:t>
          </a:r>
          <a:endParaRPr lang="es-PE" dirty="0">
            <a:latin typeface="Calibri" panose="020F0502020204030204" pitchFamily="34" charset="0"/>
            <a:cs typeface="Calibri" panose="020F0502020204030204" pitchFamily="34" charset="0"/>
          </a:endParaRPr>
        </a:p>
      </dgm:t>
    </dgm:pt>
    <dgm:pt modelId="{3E61F7B9-1E7F-40C8-81DE-064DCC3DB562}" type="parTrans" cxnId="{75AE0331-8E0F-4EE0-8A56-91C3F40E6E8F}">
      <dgm:prSet/>
      <dgm:spPr/>
      <dgm:t>
        <a:bodyPr/>
        <a:lstStyle/>
        <a:p>
          <a:endParaRPr lang="es-PE">
            <a:latin typeface="Calibri" panose="020F0502020204030204" pitchFamily="34" charset="0"/>
            <a:cs typeface="Calibri" panose="020F0502020204030204" pitchFamily="34" charset="0"/>
          </a:endParaRPr>
        </a:p>
      </dgm:t>
    </dgm:pt>
    <dgm:pt modelId="{0116F049-70C7-4553-B458-8B8E1CFFF944}" type="sibTrans" cxnId="{75AE0331-8E0F-4EE0-8A56-91C3F40E6E8F}">
      <dgm:prSet/>
      <dgm:spPr/>
      <dgm:t>
        <a:bodyPr/>
        <a:lstStyle/>
        <a:p>
          <a:endParaRPr lang="es-PE">
            <a:latin typeface="Calibri" panose="020F0502020204030204" pitchFamily="34" charset="0"/>
            <a:cs typeface="Calibri" panose="020F0502020204030204" pitchFamily="34" charset="0"/>
          </a:endParaRPr>
        </a:p>
      </dgm:t>
    </dgm:pt>
    <dgm:pt modelId="{F73FAC49-404F-4FC1-871F-8CFACD7079B8}">
      <dgm:prSet phldrT="[Texto]"/>
      <dgm:spPr/>
      <dgm:t>
        <a:bodyPr/>
        <a:lstStyle/>
        <a:p>
          <a:r>
            <a:rPr lang="es-ES" b="0" i="0" dirty="0">
              <a:latin typeface="Calibri" panose="020F0502020204030204" pitchFamily="34" charset="0"/>
              <a:cs typeface="Calibri" panose="020F0502020204030204" pitchFamily="34" charset="0"/>
            </a:rPr>
            <a:t>Desde la selección del pasaje, la reserva, hasta el pago y la confirmación.</a:t>
          </a:r>
          <a:endParaRPr lang="es-PE" dirty="0">
            <a:latin typeface="Calibri" panose="020F0502020204030204" pitchFamily="34" charset="0"/>
            <a:cs typeface="Calibri" panose="020F0502020204030204" pitchFamily="34" charset="0"/>
          </a:endParaRPr>
        </a:p>
      </dgm:t>
    </dgm:pt>
    <dgm:pt modelId="{FE7A30B7-6D59-4E03-9617-966B649AAD9F}" type="parTrans" cxnId="{55AFCDD5-A69C-43EB-BB61-24F59E5C9753}">
      <dgm:prSet/>
      <dgm:spPr/>
      <dgm:t>
        <a:bodyPr/>
        <a:lstStyle/>
        <a:p>
          <a:endParaRPr lang="es-PE">
            <a:latin typeface="Calibri" panose="020F0502020204030204" pitchFamily="34" charset="0"/>
            <a:cs typeface="Calibri" panose="020F0502020204030204" pitchFamily="34" charset="0"/>
          </a:endParaRPr>
        </a:p>
      </dgm:t>
    </dgm:pt>
    <dgm:pt modelId="{9EB429C7-97D9-437A-BEF5-10C36CAE17C5}" type="sibTrans" cxnId="{55AFCDD5-A69C-43EB-BB61-24F59E5C9753}">
      <dgm:prSet/>
      <dgm:spPr/>
      <dgm:t>
        <a:bodyPr/>
        <a:lstStyle/>
        <a:p>
          <a:endParaRPr lang="es-PE">
            <a:latin typeface="Calibri" panose="020F0502020204030204" pitchFamily="34" charset="0"/>
            <a:cs typeface="Calibri" panose="020F0502020204030204" pitchFamily="34" charset="0"/>
          </a:endParaRPr>
        </a:p>
      </dgm:t>
    </dgm:pt>
    <dgm:pt modelId="{BDCA2F34-1F6C-4694-996F-4A6E31CC46AF}">
      <dgm:prSet phldrT="[Texto]"/>
      <dgm:spPr/>
      <dgm:t>
        <a:bodyPr/>
        <a:lstStyle/>
        <a:p>
          <a:r>
            <a:rPr lang="es-PE" b="1" i="0" dirty="0">
              <a:latin typeface="Calibri" panose="020F0502020204030204" pitchFamily="34" charset="0"/>
              <a:cs typeface="Calibri" panose="020F0502020204030204" pitchFamily="34" charset="0"/>
            </a:rPr>
            <a:t>Proceso de reclamaciones</a:t>
          </a:r>
          <a:endParaRPr lang="es-PE" dirty="0">
            <a:latin typeface="Calibri" panose="020F0502020204030204" pitchFamily="34" charset="0"/>
            <a:cs typeface="Calibri" panose="020F0502020204030204" pitchFamily="34" charset="0"/>
          </a:endParaRPr>
        </a:p>
      </dgm:t>
    </dgm:pt>
    <dgm:pt modelId="{E0478E00-2DE1-4134-8DD2-163A73070B84}" type="parTrans" cxnId="{4617B81A-275B-412B-A8FD-498EBBEFF01D}">
      <dgm:prSet/>
      <dgm:spPr/>
      <dgm:t>
        <a:bodyPr/>
        <a:lstStyle/>
        <a:p>
          <a:endParaRPr lang="es-PE">
            <a:latin typeface="Calibri" panose="020F0502020204030204" pitchFamily="34" charset="0"/>
            <a:cs typeface="Calibri" panose="020F0502020204030204" pitchFamily="34" charset="0"/>
          </a:endParaRPr>
        </a:p>
      </dgm:t>
    </dgm:pt>
    <dgm:pt modelId="{84DB1D46-579B-4B2A-8E6D-C20906676311}" type="sibTrans" cxnId="{4617B81A-275B-412B-A8FD-498EBBEFF01D}">
      <dgm:prSet/>
      <dgm:spPr/>
      <dgm:t>
        <a:bodyPr/>
        <a:lstStyle/>
        <a:p>
          <a:endParaRPr lang="es-PE">
            <a:latin typeface="Calibri" panose="020F0502020204030204" pitchFamily="34" charset="0"/>
            <a:cs typeface="Calibri" panose="020F0502020204030204" pitchFamily="34" charset="0"/>
          </a:endParaRPr>
        </a:p>
      </dgm:t>
    </dgm:pt>
    <dgm:pt modelId="{4ADA9995-C305-4DB5-984A-11C7DF0A8899}">
      <dgm:prSet phldrT="[Texto]"/>
      <dgm:spPr/>
      <dgm:t>
        <a:bodyPr/>
        <a:lstStyle/>
        <a:p>
          <a:r>
            <a:rPr lang="es-ES" b="0" i="0" dirty="0">
              <a:latin typeface="Calibri" panose="020F0502020204030204" pitchFamily="34" charset="0"/>
              <a:cs typeface="Calibri" panose="020F0502020204030204" pitchFamily="34" charset="0"/>
            </a:rPr>
            <a:t>Un cliente presenta una reclamación.</a:t>
          </a:r>
          <a:endParaRPr lang="es-PE" dirty="0">
            <a:latin typeface="Calibri" panose="020F0502020204030204" pitchFamily="34" charset="0"/>
            <a:cs typeface="Calibri" panose="020F0502020204030204" pitchFamily="34" charset="0"/>
          </a:endParaRPr>
        </a:p>
      </dgm:t>
    </dgm:pt>
    <dgm:pt modelId="{77E37BC6-674C-44D1-A004-008F790EEAFE}" type="parTrans" cxnId="{8D38A416-3959-4672-99E3-5191505738DF}">
      <dgm:prSet/>
      <dgm:spPr/>
      <dgm:t>
        <a:bodyPr/>
        <a:lstStyle/>
        <a:p>
          <a:endParaRPr lang="es-PE">
            <a:latin typeface="Calibri" panose="020F0502020204030204" pitchFamily="34" charset="0"/>
            <a:cs typeface="Calibri" panose="020F0502020204030204" pitchFamily="34" charset="0"/>
          </a:endParaRPr>
        </a:p>
      </dgm:t>
    </dgm:pt>
    <dgm:pt modelId="{ED6DDE3C-10D7-48D4-9837-C7308A666A72}" type="sibTrans" cxnId="{8D38A416-3959-4672-99E3-5191505738DF}">
      <dgm:prSet/>
      <dgm:spPr/>
      <dgm:t>
        <a:bodyPr/>
        <a:lstStyle/>
        <a:p>
          <a:endParaRPr lang="es-PE">
            <a:latin typeface="Calibri" panose="020F0502020204030204" pitchFamily="34" charset="0"/>
            <a:cs typeface="Calibri" panose="020F0502020204030204" pitchFamily="34" charset="0"/>
          </a:endParaRPr>
        </a:p>
      </dgm:t>
    </dgm:pt>
    <dgm:pt modelId="{FACD8206-BF8E-42BF-AD8B-87E9659AA457}">
      <dgm:prSet phldrT="[Texto]"/>
      <dgm:spPr/>
      <dgm:t>
        <a:bodyPr/>
        <a:lstStyle/>
        <a:p>
          <a:r>
            <a:rPr lang="es-ES" b="0" i="0" dirty="0">
              <a:latin typeface="Calibri" panose="020F0502020204030204" pitchFamily="34" charset="0"/>
              <a:cs typeface="Calibri" panose="020F0502020204030204" pitchFamily="34" charset="0"/>
            </a:rPr>
            <a:t>Desde la presentación de la reclamación, la investigación, hasta la resolución.</a:t>
          </a:r>
          <a:endParaRPr lang="es-PE" dirty="0">
            <a:latin typeface="Calibri" panose="020F0502020204030204" pitchFamily="34" charset="0"/>
            <a:cs typeface="Calibri" panose="020F0502020204030204" pitchFamily="34" charset="0"/>
          </a:endParaRPr>
        </a:p>
      </dgm:t>
    </dgm:pt>
    <dgm:pt modelId="{1A362421-9D11-4623-8A5C-91A26C84A212}" type="parTrans" cxnId="{5884FC3E-DAB4-45EB-B729-35B877C1373C}">
      <dgm:prSet/>
      <dgm:spPr/>
      <dgm:t>
        <a:bodyPr/>
        <a:lstStyle/>
        <a:p>
          <a:endParaRPr lang="es-PE">
            <a:latin typeface="Calibri" panose="020F0502020204030204" pitchFamily="34" charset="0"/>
            <a:cs typeface="Calibri" panose="020F0502020204030204" pitchFamily="34" charset="0"/>
          </a:endParaRPr>
        </a:p>
      </dgm:t>
    </dgm:pt>
    <dgm:pt modelId="{7C144868-F6D3-4B0B-9D7C-AAF59D4A0E9E}" type="sibTrans" cxnId="{5884FC3E-DAB4-45EB-B729-35B877C1373C}">
      <dgm:prSet/>
      <dgm:spPr/>
      <dgm:t>
        <a:bodyPr/>
        <a:lstStyle/>
        <a:p>
          <a:endParaRPr lang="es-PE">
            <a:latin typeface="Calibri" panose="020F0502020204030204" pitchFamily="34" charset="0"/>
            <a:cs typeface="Calibri" panose="020F0502020204030204" pitchFamily="34" charset="0"/>
          </a:endParaRPr>
        </a:p>
      </dgm:t>
    </dgm:pt>
    <dgm:pt modelId="{4254EF76-59BB-4D98-A75B-24D17B69CE79}">
      <dgm:prSet phldrT="[Texto]"/>
      <dgm:spPr/>
      <dgm:t>
        <a:bodyPr/>
        <a:lstStyle/>
        <a:p>
          <a:r>
            <a:rPr lang="es-ES" b="1" i="0" dirty="0">
              <a:latin typeface="Calibri" panose="020F0502020204030204" pitchFamily="34" charset="0"/>
              <a:cs typeface="Calibri" panose="020F0502020204030204" pitchFamily="34" charset="0"/>
            </a:rPr>
            <a:t>Resolución de problemas en servicio al clientes</a:t>
          </a:r>
          <a:endParaRPr lang="es-PE" dirty="0">
            <a:latin typeface="Calibri" panose="020F0502020204030204" pitchFamily="34" charset="0"/>
            <a:cs typeface="Calibri" panose="020F0502020204030204" pitchFamily="34" charset="0"/>
          </a:endParaRPr>
        </a:p>
      </dgm:t>
    </dgm:pt>
    <dgm:pt modelId="{53FB4A6E-AABA-415D-93F3-0680B1D4A1F4}" type="parTrans" cxnId="{3D4595D3-C4A7-4F84-9DB5-641FAB583698}">
      <dgm:prSet/>
      <dgm:spPr/>
      <dgm:t>
        <a:bodyPr/>
        <a:lstStyle/>
        <a:p>
          <a:endParaRPr lang="es-PE">
            <a:latin typeface="Calibri" panose="020F0502020204030204" pitchFamily="34" charset="0"/>
            <a:cs typeface="Calibri" panose="020F0502020204030204" pitchFamily="34" charset="0"/>
          </a:endParaRPr>
        </a:p>
      </dgm:t>
    </dgm:pt>
    <dgm:pt modelId="{4DB782CC-36F5-4396-A280-D4FECF89809C}" type="sibTrans" cxnId="{3D4595D3-C4A7-4F84-9DB5-641FAB583698}">
      <dgm:prSet/>
      <dgm:spPr/>
      <dgm:t>
        <a:bodyPr/>
        <a:lstStyle/>
        <a:p>
          <a:endParaRPr lang="es-PE">
            <a:latin typeface="Calibri" panose="020F0502020204030204" pitchFamily="34" charset="0"/>
            <a:cs typeface="Calibri" panose="020F0502020204030204" pitchFamily="34" charset="0"/>
          </a:endParaRPr>
        </a:p>
      </dgm:t>
    </dgm:pt>
    <dgm:pt modelId="{15CFD030-B930-4ED3-AD2D-ECE82409992D}">
      <dgm:prSet phldrT="[Texto]"/>
      <dgm:spPr/>
      <dgm:t>
        <a:bodyPr/>
        <a:lstStyle/>
        <a:p>
          <a:r>
            <a:rPr lang="es-PE" b="0" i="0" dirty="0">
              <a:latin typeface="Calibri" panose="020F0502020204030204" pitchFamily="34" charset="0"/>
              <a:cs typeface="Calibri" panose="020F0502020204030204" pitchFamily="34" charset="0"/>
            </a:rPr>
            <a:t>Un cliente informa de un problema con un servicio.</a:t>
          </a:r>
          <a:endParaRPr lang="es-PE" dirty="0">
            <a:latin typeface="Calibri" panose="020F0502020204030204" pitchFamily="34" charset="0"/>
            <a:cs typeface="Calibri" panose="020F0502020204030204" pitchFamily="34" charset="0"/>
          </a:endParaRPr>
        </a:p>
      </dgm:t>
    </dgm:pt>
    <dgm:pt modelId="{9BEFADA2-2C40-45FE-A1EB-41956AC71386}" type="parTrans" cxnId="{2E60EFEA-9171-4918-AFF7-2F2546FB144D}">
      <dgm:prSet/>
      <dgm:spPr/>
      <dgm:t>
        <a:bodyPr/>
        <a:lstStyle/>
        <a:p>
          <a:endParaRPr lang="es-PE">
            <a:latin typeface="Calibri" panose="020F0502020204030204" pitchFamily="34" charset="0"/>
            <a:cs typeface="Calibri" panose="020F0502020204030204" pitchFamily="34" charset="0"/>
          </a:endParaRPr>
        </a:p>
      </dgm:t>
    </dgm:pt>
    <dgm:pt modelId="{7B98A6B9-5CB4-4F51-85E7-08F04BD1DD46}" type="sibTrans" cxnId="{2E60EFEA-9171-4918-AFF7-2F2546FB144D}">
      <dgm:prSet/>
      <dgm:spPr/>
      <dgm:t>
        <a:bodyPr/>
        <a:lstStyle/>
        <a:p>
          <a:endParaRPr lang="es-PE">
            <a:latin typeface="Calibri" panose="020F0502020204030204" pitchFamily="34" charset="0"/>
            <a:cs typeface="Calibri" panose="020F0502020204030204" pitchFamily="34" charset="0"/>
          </a:endParaRPr>
        </a:p>
      </dgm:t>
    </dgm:pt>
    <dgm:pt modelId="{3050AAA2-719C-4144-B4C9-95F7A746D080}">
      <dgm:prSet phldrT="[Texto]"/>
      <dgm:spPr/>
      <dgm:t>
        <a:bodyPr/>
        <a:lstStyle/>
        <a:p>
          <a:r>
            <a:rPr lang="es-ES" b="0" i="0" dirty="0">
              <a:latin typeface="Calibri" panose="020F0502020204030204" pitchFamily="34" charset="0"/>
              <a:cs typeface="Calibri" panose="020F0502020204030204" pitchFamily="34" charset="0"/>
            </a:rPr>
            <a:t>Desde la notificación del problema, la investigación, hasta la resolución y el seguimiento.</a:t>
          </a:r>
          <a:endParaRPr lang="es-PE" dirty="0">
            <a:latin typeface="Calibri" panose="020F0502020204030204" pitchFamily="34" charset="0"/>
            <a:cs typeface="Calibri" panose="020F0502020204030204" pitchFamily="34" charset="0"/>
          </a:endParaRPr>
        </a:p>
      </dgm:t>
    </dgm:pt>
    <dgm:pt modelId="{2D564BC6-9069-42E4-A85A-C1EC6FF9FF55}" type="parTrans" cxnId="{548EDFC8-772A-4BCD-BD0D-15914ECD867A}">
      <dgm:prSet/>
      <dgm:spPr/>
      <dgm:t>
        <a:bodyPr/>
        <a:lstStyle/>
        <a:p>
          <a:endParaRPr lang="es-PE">
            <a:latin typeface="Calibri" panose="020F0502020204030204" pitchFamily="34" charset="0"/>
            <a:cs typeface="Calibri" panose="020F0502020204030204" pitchFamily="34" charset="0"/>
          </a:endParaRPr>
        </a:p>
      </dgm:t>
    </dgm:pt>
    <dgm:pt modelId="{9D5489F8-11CF-4EDE-8EF5-32915198E087}" type="sibTrans" cxnId="{548EDFC8-772A-4BCD-BD0D-15914ECD867A}">
      <dgm:prSet/>
      <dgm:spPr/>
      <dgm:t>
        <a:bodyPr/>
        <a:lstStyle/>
        <a:p>
          <a:endParaRPr lang="es-PE">
            <a:latin typeface="Calibri" panose="020F0502020204030204" pitchFamily="34" charset="0"/>
            <a:cs typeface="Calibri" panose="020F0502020204030204" pitchFamily="34" charset="0"/>
          </a:endParaRPr>
        </a:p>
      </dgm:t>
    </dgm:pt>
    <dgm:pt modelId="{70184F65-745C-41D3-B480-52CC6022812B}">
      <dgm:prSet phldrT="[Texto]"/>
      <dgm:spPr/>
      <dgm:t>
        <a:bodyPr/>
        <a:lstStyle/>
        <a:p>
          <a:r>
            <a:rPr lang="es-ES" b="0" i="0" dirty="0">
              <a:latin typeface="Calibri" panose="020F0502020204030204" pitchFamily="34" charset="0"/>
              <a:cs typeface="Calibri" panose="020F0502020204030204" pitchFamily="34" charset="0"/>
            </a:rPr>
            <a:t>El cliente recibe el pasaje que le permite viajar.</a:t>
          </a:r>
          <a:endParaRPr lang="es-PE" dirty="0">
            <a:latin typeface="Calibri" panose="020F0502020204030204" pitchFamily="34" charset="0"/>
            <a:cs typeface="Calibri" panose="020F0502020204030204" pitchFamily="34" charset="0"/>
          </a:endParaRPr>
        </a:p>
      </dgm:t>
    </dgm:pt>
    <dgm:pt modelId="{2307BF4A-7D92-46B4-9632-0E1D63CC74F9}" type="parTrans" cxnId="{9ED021E7-BE65-4176-86F0-65E2D2816B5A}">
      <dgm:prSet/>
      <dgm:spPr/>
      <dgm:t>
        <a:bodyPr/>
        <a:lstStyle/>
        <a:p>
          <a:endParaRPr lang="es-PE">
            <a:latin typeface="Calibri" panose="020F0502020204030204" pitchFamily="34" charset="0"/>
            <a:cs typeface="Calibri" panose="020F0502020204030204" pitchFamily="34" charset="0"/>
          </a:endParaRPr>
        </a:p>
      </dgm:t>
    </dgm:pt>
    <dgm:pt modelId="{36E0EE3F-E767-4104-8B6D-83270106F7FB}" type="sibTrans" cxnId="{9ED021E7-BE65-4176-86F0-65E2D2816B5A}">
      <dgm:prSet/>
      <dgm:spPr/>
      <dgm:t>
        <a:bodyPr/>
        <a:lstStyle/>
        <a:p>
          <a:endParaRPr lang="es-PE">
            <a:latin typeface="Calibri" panose="020F0502020204030204" pitchFamily="34" charset="0"/>
            <a:cs typeface="Calibri" panose="020F0502020204030204" pitchFamily="34" charset="0"/>
          </a:endParaRPr>
        </a:p>
      </dgm:t>
    </dgm:pt>
    <dgm:pt modelId="{81E664FD-8FF6-4FA3-AE4A-A5FFB88A1C35}">
      <dgm:prSet phldrT="[Texto]"/>
      <dgm:spPr/>
      <dgm:t>
        <a:bodyPr/>
        <a:lstStyle/>
        <a:p>
          <a:r>
            <a:rPr lang="es-ES" b="0" i="0" dirty="0">
              <a:latin typeface="Calibri" panose="020F0502020204030204" pitchFamily="34" charset="0"/>
              <a:cs typeface="Calibri" panose="020F0502020204030204" pitchFamily="34" charset="0"/>
            </a:rPr>
            <a:t>El cliente recibe una solución a su problema o inquietud.</a:t>
          </a:r>
          <a:endParaRPr lang="es-PE" dirty="0">
            <a:latin typeface="Calibri" panose="020F0502020204030204" pitchFamily="34" charset="0"/>
            <a:cs typeface="Calibri" panose="020F0502020204030204" pitchFamily="34" charset="0"/>
          </a:endParaRPr>
        </a:p>
      </dgm:t>
    </dgm:pt>
    <dgm:pt modelId="{F51ADA24-934E-4A44-A8F7-854000B9AFD5}" type="parTrans" cxnId="{FF036465-5F47-4C10-9F62-C6B26FF51258}">
      <dgm:prSet/>
      <dgm:spPr/>
      <dgm:t>
        <a:bodyPr/>
        <a:lstStyle/>
        <a:p>
          <a:endParaRPr lang="es-PE">
            <a:latin typeface="Calibri" panose="020F0502020204030204" pitchFamily="34" charset="0"/>
            <a:cs typeface="Calibri" panose="020F0502020204030204" pitchFamily="34" charset="0"/>
          </a:endParaRPr>
        </a:p>
      </dgm:t>
    </dgm:pt>
    <dgm:pt modelId="{09B9EF7F-2352-4884-B729-0A6F909DF164}" type="sibTrans" cxnId="{FF036465-5F47-4C10-9F62-C6B26FF51258}">
      <dgm:prSet/>
      <dgm:spPr/>
      <dgm:t>
        <a:bodyPr/>
        <a:lstStyle/>
        <a:p>
          <a:endParaRPr lang="es-PE">
            <a:latin typeface="Calibri" panose="020F0502020204030204" pitchFamily="34" charset="0"/>
            <a:cs typeface="Calibri" panose="020F0502020204030204" pitchFamily="34" charset="0"/>
          </a:endParaRPr>
        </a:p>
      </dgm:t>
    </dgm:pt>
    <dgm:pt modelId="{73E3473F-647D-4386-95C0-8584343A2F42}">
      <dgm:prSet phldrT="[Texto]"/>
      <dgm:spPr/>
      <dgm:t>
        <a:bodyPr/>
        <a:lstStyle/>
        <a:p>
          <a:r>
            <a:rPr lang="es-ES" b="0" i="0" dirty="0">
              <a:latin typeface="Calibri" panose="020F0502020204030204" pitchFamily="34" charset="0"/>
              <a:cs typeface="Calibri" panose="020F0502020204030204" pitchFamily="34" charset="0"/>
            </a:rPr>
            <a:t>El cliente recibe una solución a su problema y puede continuar utilizando el servicio sin interrupciones.</a:t>
          </a:r>
          <a:endParaRPr lang="es-PE" dirty="0">
            <a:latin typeface="Calibri" panose="020F0502020204030204" pitchFamily="34" charset="0"/>
            <a:cs typeface="Calibri" panose="020F0502020204030204" pitchFamily="34" charset="0"/>
          </a:endParaRPr>
        </a:p>
      </dgm:t>
    </dgm:pt>
    <dgm:pt modelId="{F00A38B8-84F6-4362-A5DB-B479DCC80774}" type="parTrans" cxnId="{7E874A09-C876-4862-8E12-5E5908DAE781}">
      <dgm:prSet/>
      <dgm:spPr/>
      <dgm:t>
        <a:bodyPr/>
        <a:lstStyle/>
        <a:p>
          <a:endParaRPr lang="es-PE">
            <a:latin typeface="Calibri" panose="020F0502020204030204" pitchFamily="34" charset="0"/>
            <a:cs typeface="Calibri" panose="020F0502020204030204" pitchFamily="34" charset="0"/>
          </a:endParaRPr>
        </a:p>
      </dgm:t>
    </dgm:pt>
    <dgm:pt modelId="{1989E06B-5CE5-45A8-8219-BF75E04D668A}" type="sibTrans" cxnId="{7E874A09-C876-4862-8E12-5E5908DAE781}">
      <dgm:prSet/>
      <dgm:spPr/>
      <dgm:t>
        <a:bodyPr/>
        <a:lstStyle/>
        <a:p>
          <a:endParaRPr lang="es-PE">
            <a:latin typeface="Calibri" panose="020F0502020204030204" pitchFamily="34" charset="0"/>
            <a:cs typeface="Calibri" panose="020F0502020204030204" pitchFamily="34" charset="0"/>
          </a:endParaRPr>
        </a:p>
      </dgm:t>
    </dgm:pt>
    <dgm:pt modelId="{BFD35E85-C586-4CE3-9D53-842918E65DC5}">
      <dgm:prSet phldrT="[Texto]"/>
      <dgm:spPr/>
      <dgm:t>
        <a:bodyPr/>
        <a:lstStyle/>
        <a:p>
          <a:r>
            <a:rPr lang="es-PE" b="1" i="0" dirty="0">
              <a:latin typeface="Calibri" panose="020F0502020204030204" pitchFamily="34" charset="0"/>
              <a:cs typeface="Calibri" panose="020F0502020204030204" pitchFamily="34" charset="0"/>
            </a:rPr>
            <a:t>Gestión hipotecas</a:t>
          </a:r>
          <a:endParaRPr lang="es-PE" dirty="0">
            <a:latin typeface="Calibri" panose="020F0502020204030204" pitchFamily="34" charset="0"/>
            <a:cs typeface="Calibri" panose="020F0502020204030204" pitchFamily="34" charset="0"/>
          </a:endParaRPr>
        </a:p>
      </dgm:t>
    </dgm:pt>
    <dgm:pt modelId="{9BB65BA0-A0A1-465B-BB89-6F21F1527337}" type="parTrans" cxnId="{4D249FFA-3EB9-4E5B-B5A3-BC233248B1A7}">
      <dgm:prSet/>
      <dgm:spPr/>
      <dgm:t>
        <a:bodyPr/>
        <a:lstStyle/>
        <a:p>
          <a:endParaRPr lang="es-PE">
            <a:latin typeface="Calibri" panose="020F0502020204030204" pitchFamily="34" charset="0"/>
            <a:cs typeface="Calibri" panose="020F0502020204030204" pitchFamily="34" charset="0"/>
          </a:endParaRPr>
        </a:p>
      </dgm:t>
    </dgm:pt>
    <dgm:pt modelId="{732E45BD-DBB3-449B-86CD-C5832287ED2B}" type="sibTrans" cxnId="{4D249FFA-3EB9-4E5B-B5A3-BC233248B1A7}">
      <dgm:prSet/>
      <dgm:spPr/>
      <dgm:t>
        <a:bodyPr/>
        <a:lstStyle/>
        <a:p>
          <a:endParaRPr lang="es-PE">
            <a:latin typeface="Calibri" panose="020F0502020204030204" pitchFamily="34" charset="0"/>
            <a:cs typeface="Calibri" panose="020F0502020204030204" pitchFamily="34" charset="0"/>
          </a:endParaRPr>
        </a:p>
      </dgm:t>
    </dgm:pt>
    <dgm:pt modelId="{A78BF28C-C702-4C88-8240-0E3F3FA8C1D0}">
      <dgm:prSet phldrT="[Texto]"/>
      <dgm:spPr/>
      <dgm:t>
        <a:bodyPr/>
        <a:lstStyle/>
        <a:p>
          <a:r>
            <a:rPr lang="es-ES" b="0" i="0">
              <a:latin typeface="Calibri" panose="020F0502020204030204" pitchFamily="34" charset="0"/>
              <a:cs typeface="Calibri" panose="020F0502020204030204" pitchFamily="34" charset="0"/>
            </a:rPr>
            <a:t>Un cliente solicita una hipoteca para comprar una propiedad</a:t>
          </a:r>
          <a:endParaRPr lang="es-PE" dirty="0">
            <a:latin typeface="Calibri" panose="020F0502020204030204" pitchFamily="34" charset="0"/>
            <a:cs typeface="Calibri" panose="020F0502020204030204" pitchFamily="34" charset="0"/>
          </a:endParaRPr>
        </a:p>
      </dgm:t>
    </dgm:pt>
    <dgm:pt modelId="{4C9EBAD0-962F-4180-B3BC-525A2880760A}" type="parTrans" cxnId="{2FDFDCE1-CAB3-496B-9D2B-FFC70AA85615}">
      <dgm:prSet/>
      <dgm:spPr/>
      <dgm:t>
        <a:bodyPr/>
        <a:lstStyle/>
        <a:p>
          <a:endParaRPr lang="es-PE">
            <a:latin typeface="Calibri" panose="020F0502020204030204" pitchFamily="34" charset="0"/>
            <a:cs typeface="Calibri" panose="020F0502020204030204" pitchFamily="34" charset="0"/>
          </a:endParaRPr>
        </a:p>
      </dgm:t>
    </dgm:pt>
    <dgm:pt modelId="{8DD1D0E6-0AB7-4382-88B5-B69EE5E19A8B}" type="sibTrans" cxnId="{2FDFDCE1-CAB3-496B-9D2B-FFC70AA85615}">
      <dgm:prSet/>
      <dgm:spPr/>
      <dgm:t>
        <a:bodyPr/>
        <a:lstStyle/>
        <a:p>
          <a:endParaRPr lang="es-PE">
            <a:latin typeface="Calibri" panose="020F0502020204030204" pitchFamily="34" charset="0"/>
            <a:cs typeface="Calibri" panose="020F0502020204030204" pitchFamily="34" charset="0"/>
          </a:endParaRPr>
        </a:p>
      </dgm:t>
    </dgm:pt>
    <dgm:pt modelId="{1B218B43-7873-4D97-AE7A-B56A9DADB3F5}">
      <dgm:prSet phldrT="[Texto]"/>
      <dgm:spPr/>
      <dgm:t>
        <a:bodyPr/>
        <a:lstStyle/>
        <a:p>
          <a:r>
            <a:rPr lang="es-ES" b="0" i="0" dirty="0">
              <a:latin typeface="Calibri" panose="020F0502020204030204" pitchFamily="34" charset="0"/>
              <a:cs typeface="Calibri" panose="020F0502020204030204" pitchFamily="34" charset="0"/>
            </a:rPr>
            <a:t>Desde la solicitud inicial, la evaluación de la solvencia, hasta la aprobación y la gestión de los pagos.</a:t>
          </a:r>
          <a:endParaRPr lang="es-PE" dirty="0">
            <a:latin typeface="Calibri" panose="020F0502020204030204" pitchFamily="34" charset="0"/>
            <a:cs typeface="Calibri" panose="020F0502020204030204" pitchFamily="34" charset="0"/>
          </a:endParaRPr>
        </a:p>
      </dgm:t>
    </dgm:pt>
    <dgm:pt modelId="{68401DCE-77CB-42D5-8F06-A445E7AF5333}" type="parTrans" cxnId="{BD84CDB9-F058-4607-90E0-FD4AFC6E1F34}">
      <dgm:prSet/>
      <dgm:spPr/>
      <dgm:t>
        <a:bodyPr/>
        <a:lstStyle/>
        <a:p>
          <a:endParaRPr lang="es-PE">
            <a:latin typeface="Calibri" panose="020F0502020204030204" pitchFamily="34" charset="0"/>
            <a:cs typeface="Calibri" panose="020F0502020204030204" pitchFamily="34" charset="0"/>
          </a:endParaRPr>
        </a:p>
      </dgm:t>
    </dgm:pt>
    <dgm:pt modelId="{A938420A-E457-41EF-A644-47095C76873C}" type="sibTrans" cxnId="{BD84CDB9-F058-4607-90E0-FD4AFC6E1F34}">
      <dgm:prSet/>
      <dgm:spPr/>
      <dgm:t>
        <a:bodyPr/>
        <a:lstStyle/>
        <a:p>
          <a:endParaRPr lang="es-PE">
            <a:latin typeface="Calibri" panose="020F0502020204030204" pitchFamily="34" charset="0"/>
            <a:cs typeface="Calibri" panose="020F0502020204030204" pitchFamily="34" charset="0"/>
          </a:endParaRPr>
        </a:p>
      </dgm:t>
    </dgm:pt>
    <dgm:pt modelId="{B78388F6-E8AD-41E8-8B0F-47D5C08353CA}">
      <dgm:prSet phldrT="[Texto]"/>
      <dgm:spPr/>
      <dgm:t>
        <a:bodyPr/>
        <a:lstStyle/>
        <a:p>
          <a:r>
            <a:rPr lang="es-ES" b="0" i="0" dirty="0">
              <a:latin typeface="Calibri" panose="020F0502020204030204" pitchFamily="34" charset="0"/>
              <a:cs typeface="Calibri" panose="020F0502020204030204" pitchFamily="34" charset="0"/>
            </a:rPr>
            <a:t>El cliente puede comprar una propiedad utilizando la hipoteca.</a:t>
          </a:r>
          <a:endParaRPr lang="es-PE" dirty="0">
            <a:latin typeface="Calibri" panose="020F0502020204030204" pitchFamily="34" charset="0"/>
            <a:cs typeface="Calibri" panose="020F0502020204030204" pitchFamily="34" charset="0"/>
          </a:endParaRPr>
        </a:p>
      </dgm:t>
    </dgm:pt>
    <dgm:pt modelId="{67C06E52-6656-44B7-BE06-DA12FA990CAD}" type="parTrans" cxnId="{11E46D6F-9915-4B09-B011-CB4597344D21}">
      <dgm:prSet/>
      <dgm:spPr/>
      <dgm:t>
        <a:bodyPr/>
        <a:lstStyle/>
        <a:p>
          <a:endParaRPr lang="es-PE">
            <a:latin typeface="Calibri" panose="020F0502020204030204" pitchFamily="34" charset="0"/>
            <a:cs typeface="Calibri" panose="020F0502020204030204" pitchFamily="34" charset="0"/>
          </a:endParaRPr>
        </a:p>
      </dgm:t>
    </dgm:pt>
    <dgm:pt modelId="{0E92A316-BF52-4E9D-A297-14E6C5D5B5E5}" type="sibTrans" cxnId="{11E46D6F-9915-4B09-B011-CB4597344D21}">
      <dgm:prSet/>
      <dgm:spPr/>
      <dgm:t>
        <a:bodyPr/>
        <a:lstStyle/>
        <a:p>
          <a:endParaRPr lang="es-PE">
            <a:latin typeface="Calibri" panose="020F0502020204030204" pitchFamily="34" charset="0"/>
            <a:cs typeface="Calibri" panose="020F0502020204030204" pitchFamily="34" charset="0"/>
          </a:endParaRPr>
        </a:p>
      </dgm:t>
    </dgm:pt>
    <dgm:pt modelId="{EAC847C5-F676-41E9-B7AD-09E6234DA2D7}" type="pres">
      <dgm:prSet presAssocID="{C230E8B9-D11C-4348-8488-7485FAA3DC9E}" presName="Name0" presStyleCnt="0">
        <dgm:presLayoutVars>
          <dgm:dir/>
          <dgm:animLvl val="lvl"/>
          <dgm:resizeHandles val="exact"/>
        </dgm:presLayoutVars>
      </dgm:prSet>
      <dgm:spPr/>
    </dgm:pt>
    <dgm:pt modelId="{E1F32D76-7401-496E-A54F-AD89A3924FBA}" type="pres">
      <dgm:prSet presAssocID="{5F33CC80-064C-4A58-9876-0B4FB42A900D}" presName="composite" presStyleCnt="0"/>
      <dgm:spPr/>
    </dgm:pt>
    <dgm:pt modelId="{37F3D2CA-15A5-401D-A440-86D4CEDF5F15}" type="pres">
      <dgm:prSet presAssocID="{5F33CC80-064C-4A58-9876-0B4FB42A900D}" presName="parTx" presStyleLbl="alignNode1" presStyleIdx="0" presStyleCnt="4">
        <dgm:presLayoutVars>
          <dgm:chMax val="0"/>
          <dgm:chPref val="0"/>
          <dgm:bulletEnabled val="1"/>
        </dgm:presLayoutVars>
      </dgm:prSet>
      <dgm:spPr/>
    </dgm:pt>
    <dgm:pt modelId="{B09CF8CD-CF8D-41C9-B341-2950E50599B5}" type="pres">
      <dgm:prSet presAssocID="{5F33CC80-064C-4A58-9876-0B4FB42A900D}" presName="desTx" presStyleLbl="alignAccFollowNode1" presStyleIdx="0" presStyleCnt="4">
        <dgm:presLayoutVars>
          <dgm:bulletEnabled val="1"/>
        </dgm:presLayoutVars>
      </dgm:prSet>
      <dgm:spPr/>
    </dgm:pt>
    <dgm:pt modelId="{42EC0D9F-5C06-43A1-B7DC-FC89DDE8EBC2}" type="pres">
      <dgm:prSet presAssocID="{7475EAE2-CDD3-4752-8822-F26FF6021749}" presName="space" presStyleCnt="0"/>
      <dgm:spPr/>
    </dgm:pt>
    <dgm:pt modelId="{46615A22-E59B-4667-912F-2F03C5A4918D}" type="pres">
      <dgm:prSet presAssocID="{BDCA2F34-1F6C-4694-996F-4A6E31CC46AF}" presName="composite" presStyleCnt="0"/>
      <dgm:spPr/>
    </dgm:pt>
    <dgm:pt modelId="{D75CFAC3-0855-4D2E-8036-65E9A40C15D1}" type="pres">
      <dgm:prSet presAssocID="{BDCA2F34-1F6C-4694-996F-4A6E31CC46AF}" presName="parTx" presStyleLbl="alignNode1" presStyleIdx="1" presStyleCnt="4">
        <dgm:presLayoutVars>
          <dgm:chMax val="0"/>
          <dgm:chPref val="0"/>
          <dgm:bulletEnabled val="1"/>
        </dgm:presLayoutVars>
      </dgm:prSet>
      <dgm:spPr/>
    </dgm:pt>
    <dgm:pt modelId="{F78B94E0-E2B1-44A4-BFC2-802B22380961}" type="pres">
      <dgm:prSet presAssocID="{BDCA2F34-1F6C-4694-996F-4A6E31CC46AF}" presName="desTx" presStyleLbl="alignAccFollowNode1" presStyleIdx="1" presStyleCnt="4">
        <dgm:presLayoutVars>
          <dgm:bulletEnabled val="1"/>
        </dgm:presLayoutVars>
      </dgm:prSet>
      <dgm:spPr/>
    </dgm:pt>
    <dgm:pt modelId="{CEA133FD-9698-4959-B3F8-3EF156C219DE}" type="pres">
      <dgm:prSet presAssocID="{84DB1D46-579B-4B2A-8E6D-C20906676311}" presName="space" presStyleCnt="0"/>
      <dgm:spPr/>
    </dgm:pt>
    <dgm:pt modelId="{15E4748F-2716-4FB4-92F3-E6A429504C3D}" type="pres">
      <dgm:prSet presAssocID="{4254EF76-59BB-4D98-A75B-24D17B69CE79}" presName="composite" presStyleCnt="0"/>
      <dgm:spPr/>
    </dgm:pt>
    <dgm:pt modelId="{A52CB950-A47B-4AF2-AE34-1ABCD475FA67}" type="pres">
      <dgm:prSet presAssocID="{4254EF76-59BB-4D98-A75B-24D17B69CE79}" presName="parTx" presStyleLbl="alignNode1" presStyleIdx="2" presStyleCnt="4">
        <dgm:presLayoutVars>
          <dgm:chMax val="0"/>
          <dgm:chPref val="0"/>
          <dgm:bulletEnabled val="1"/>
        </dgm:presLayoutVars>
      </dgm:prSet>
      <dgm:spPr/>
    </dgm:pt>
    <dgm:pt modelId="{A8A8C13A-D462-46BC-BBFB-064373C7281D}" type="pres">
      <dgm:prSet presAssocID="{4254EF76-59BB-4D98-A75B-24D17B69CE79}" presName="desTx" presStyleLbl="alignAccFollowNode1" presStyleIdx="2" presStyleCnt="4">
        <dgm:presLayoutVars>
          <dgm:bulletEnabled val="1"/>
        </dgm:presLayoutVars>
      </dgm:prSet>
      <dgm:spPr/>
    </dgm:pt>
    <dgm:pt modelId="{7CE26910-DD4E-45F8-A01C-A8FA18AC4B20}" type="pres">
      <dgm:prSet presAssocID="{4DB782CC-36F5-4396-A280-D4FECF89809C}" presName="space" presStyleCnt="0"/>
      <dgm:spPr/>
    </dgm:pt>
    <dgm:pt modelId="{9B2FB070-9147-4D14-B07C-3C28AC8336DD}" type="pres">
      <dgm:prSet presAssocID="{BFD35E85-C586-4CE3-9D53-842918E65DC5}" presName="composite" presStyleCnt="0"/>
      <dgm:spPr/>
    </dgm:pt>
    <dgm:pt modelId="{D71C050B-DA35-4C58-90F9-C6BCA5C666F5}" type="pres">
      <dgm:prSet presAssocID="{BFD35E85-C586-4CE3-9D53-842918E65DC5}" presName="parTx" presStyleLbl="alignNode1" presStyleIdx="3" presStyleCnt="4">
        <dgm:presLayoutVars>
          <dgm:chMax val="0"/>
          <dgm:chPref val="0"/>
          <dgm:bulletEnabled val="1"/>
        </dgm:presLayoutVars>
      </dgm:prSet>
      <dgm:spPr/>
    </dgm:pt>
    <dgm:pt modelId="{55BE74F6-4652-4F24-9B95-3699DA66E7DE}" type="pres">
      <dgm:prSet presAssocID="{BFD35E85-C586-4CE3-9D53-842918E65DC5}" presName="desTx" presStyleLbl="alignAccFollowNode1" presStyleIdx="3" presStyleCnt="4">
        <dgm:presLayoutVars>
          <dgm:bulletEnabled val="1"/>
        </dgm:presLayoutVars>
      </dgm:prSet>
      <dgm:spPr/>
    </dgm:pt>
  </dgm:ptLst>
  <dgm:cxnLst>
    <dgm:cxn modelId="{7E874A09-C876-4862-8E12-5E5908DAE781}" srcId="{4254EF76-59BB-4D98-A75B-24D17B69CE79}" destId="{73E3473F-647D-4386-95C0-8584343A2F42}" srcOrd="2" destOrd="0" parTransId="{F00A38B8-84F6-4362-A5DB-B479DCC80774}" sibTransId="{1989E06B-5CE5-45A8-8219-BF75E04D668A}"/>
    <dgm:cxn modelId="{52AB4911-B978-40DC-B32C-E9C38C4EBCB1}" type="presOf" srcId="{BFD35E85-C586-4CE3-9D53-842918E65DC5}" destId="{D71C050B-DA35-4C58-90F9-C6BCA5C666F5}" srcOrd="0" destOrd="0" presId="urn:microsoft.com/office/officeart/2005/8/layout/hList1"/>
    <dgm:cxn modelId="{8D38A416-3959-4672-99E3-5191505738DF}" srcId="{BDCA2F34-1F6C-4694-996F-4A6E31CC46AF}" destId="{4ADA9995-C305-4DB5-984A-11C7DF0A8899}" srcOrd="0" destOrd="0" parTransId="{77E37BC6-674C-44D1-A004-008F790EEAFE}" sibTransId="{ED6DDE3C-10D7-48D4-9837-C7308A666A72}"/>
    <dgm:cxn modelId="{4617B81A-275B-412B-A8FD-498EBBEFF01D}" srcId="{C230E8B9-D11C-4348-8488-7485FAA3DC9E}" destId="{BDCA2F34-1F6C-4694-996F-4A6E31CC46AF}" srcOrd="1" destOrd="0" parTransId="{E0478E00-2DE1-4134-8DD2-163A73070B84}" sibTransId="{84DB1D46-579B-4B2A-8E6D-C20906676311}"/>
    <dgm:cxn modelId="{3B40BD23-F1FD-4525-8E45-8E5D94D3AFA3}" type="presOf" srcId="{5F33CC80-064C-4A58-9876-0B4FB42A900D}" destId="{37F3D2CA-15A5-401D-A440-86D4CEDF5F15}" srcOrd="0" destOrd="0" presId="urn:microsoft.com/office/officeart/2005/8/layout/hList1"/>
    <dgm:cxn modelId="{75AE0331-8E0F-4EE0-8A56-91C3F40E6E8F}" srcId="{5F33CC80-064C-4A58-9876-0B4FB42A900D}" destId="{58999B60-EB1A-49FD-809B-7FE7D5373774}" srcOrd="0" destOrd="0" parTransId="{3E61F7B9-1E7F-40C8-81DE-064DCC3DB562}" sibTransId="{0116F049-70C7-4553-B458-8B8E1CFFF944}"/>
    <dgm:cxn modelId="{1CEE733E-AD0D-4FB4-8DEF-9470D44C7D5A}" type="presOf" srcId="{BDCA2F34-1F6C-4694-996F-4A6E31CC46AF}" destId="{D75CFAC3-0855-4D2E-8036-65E9A40C15D1}" srcOrd="0" destOrd="0" presId="urn:microsoft.com/office/officeart/2005/8/layout/hList1"/>
    <dgm:cxn modelId="{5884FC3E-DAB4-45EB-B729-35B877C1373C}" srcId="{BDCA2F34-1F6C-4694-996F-4A6E31CC46AF}" destId="{FACD8206-BF8E-42BF-AD8B-87E9659AA457}" srcOrd="1" destOrd="0" parTransId="{1A362421-9D11-4623-8A5C-91A26C84A212}" sibTransId="{7C144868-F6D3-4B0B-9D7C-AAF59D4A0E9E}"/>
    <dgm:cxn modelId="{8FBAAD40-62F4-4927-B36E-3AB1FB3A956F}" type="presOf" srcId="{C230E8B9-D11C-4348-8488-7485FAA3DC9E}" destId="{EAC847C5-F676-41E9-B7AD-09E6234DA2D7}" srcOrd="0" destOrd="0" presId="urn:microsoft.com/office/officeart/2005/8/layout/hList1"/>
    <dgm:cxn modelId="{FF036465-5F47-4C10-9F62-C6B26FF51258}" srcId="{BDCA2F34-1F6C-4694-996F-4A6E31CC46AF}" destId="{81E664FD-8FF6-4FA3-AE4A-A5FFB88A1C35}" srcOrd="2" destOrd="0" parTransId="{F51ADA24-934E-4A44-A8F7-854000B9AFD5}" sibTransId="{09B9EF7F-2352-4884-B729-0A6F909DF164}"/>
    <dgm:cxn modelId="{11E46D6F-9915-4B09-B011-CB4597344D21}" srcId="{BFD35E85-C586-4CE3-9D53-842918E65DC5}" destId="{B78388F6-E8AD-41E8-8B0F-47D5C08353CA}" srcOrd="2" destOrd="0" parTransId="{67C06E52-6656-44B7-BE06-DA12FA990CAD}" sibTransId="{0E92A316-BF52-4E9D-A297-14E6C5D5B5E5}"/>
    <dgm:cxn modelId="{F531AD54-E143-42BE-A252-6E97CE3195E7}" type="presOf" srcId="{B78388F6-E8AD-41E8-8B0F-47D5C08353CA}" destId="{55BE74F6-4652-4F24-9B95-3699DA66E7DE}" srcOrd="0" destOrd="2" presId="urn:microsoft.com/office/officeart/2005/8/layout/hList1"/>
    <dgm:cxn modelId="{5E75C055-0B19-467D-B004-B04607377766}" type="presOf" srcId="{F73FAC49-404F-4FC1-871F-8CFACD7079B8}" destId="{B09CF8CD-CF8D-41C9-B341-2950E50599B5}" srcOrd="0" destOrd="1" presId="urn:microsoft.com/office/officeart/2005/8/layout/hList1"/>
    <dgm:cxn modelId="{80B9FA57-179D-4E50-B64E-26EC6CCFAB19}" type="presOf" srcId="{58999B60-EB1A-49FD-809B-7FE7D5373774}" destId="{B09CF8CD-CF8D-41C9-B341-2950E50599B5}" srcOrd="0" destOrd="0" presId="urn:microsoft.com/office/officeart/2005/8/layout/hList1"/>
    <dgm:cxn modelId="{164E3F58-7880-4A3B-B6F7-A0258D52CBF2}" type="presOf" srcId="{73E3473F-647D-4386-95C0-8584343A2F42}" destId="{A8A8C13A-D462-46BC-BBFB-064373C7281D}" srcOrd="0" destOrd="2" presId="urn:microsoft.com/office/officeart/2005/8/layout/hList1"/>
    <dgm:cxn modelId="{A38A3384-28A7-478E-9168-D526A135CCBF}" type="presOf" srcId="{81E664FD-8FF6-4FA3-AE4A-A5FFB88A1C35}" destId="{F78B94E0-E2B1-44A4-BFC2-802B22380961}" srcOrd="0" destOrd="2" presId="urn:microsoft.com/office/officeart/2005/8/layout/hList1"/>
    <dgm:cxn modelId="{E5EAF38B-7E86-4D92-A147-4ABEF817DE96}" type="presOf" srcId="{4ADA9995-C305-4DB5-984A-11C7DF0A8899}" destId="{F78B94E0-E2B1-44A4-BFC2-802B22380961}" srcOrd="0" destOrd="0" presId="urn:microsoft.com/office/officeart/2005/8/layout/hList1"/>
    <dgm:cxn modelId="{B682498F-044E-4BA9-8383-034749CEFC27}" type="presOf" srcId="{A78BF28C-C702-4C88-8240-0E3F3FA8C1D0}" destId="{55BE74F6-4652-4F24-9B95-3699DA66E7DE}" srcOrd="0" destOrd="0" presId="urn:microsoft.com/office/officeart/2005/8/layout/hList1"/>
    <dgm:cxn modelId="{84044CA9-7BAF-45B7-8B26-951F5926D377}" type="presOf" srcId="{70184F65-745C-41D3-B480-52CC6022812B}" destId="{B09CF8CD-CF8D-41C9-B341-2950E50599B5}" srcOrd="0" destOrd="2" presId="urn:microsoft.com/office/officeart/2005/8/layout/hList1"/>
    <dgm:cxn modelId="{0E4E92B1-E572-4EE2-956D-D21476646EEE}" type="presOf" srcId="{1B218B43-7873-4D97-AE7A-B56A9DADB3F5}" destId="{55BE74F6-4652-4F24-9B95-3699DA66E7DE}" srcOrd="0" destOrd="1" presId="urn:microsoft.com/office/officeart/2005/8/layout/hList1"/>
    <dgm:cxn modelId="{8BE196B8-BABC-4F50-9012-9A770E67E1D9}" type="presOf" srcId="{3050AAA2-719C-4144-B4C9-95F7A746D080}" destId="{A8A8C13A-D462-46BC-BBFB-064373C7281D}" srcOrd="0" destOrd="1" presId="urn:microsoft.com/office/officeart/2005/8/layout/hList1"/>
    <dgm:cxn modelId="{BD84CDB9-F058-4607-90E0-FD4AFC6E1F34}" srcId="{BFD35E85-C586-4CE3-9D53-842918E65DC5}" destId="{1B218B43-7873-4D97-AE7A-B56A9DADB3F5}" srcOrd="1" destOrd="0" parTransId="{68401DCE-77CB-42D5-8F06-A445E7AF5333}" sibTransId="{A938420A-E457-41EF-A644-47095C76873C}"/>
    <dgm:cxn modelId="{1FBCA1C4-DF8F-41C2-A963-D7EC63F6AD85}" type="presOf" srcId="{FACD8206-BF8E-42BF-AD8B-87E9659AA457}" destId="{F78B94E0-E2B1-44A4-BFC2-802B22380961}" srcOrd="0" destOrd="1" presId="urn:microsoft.com/office/officeart/2005/8/layout/hList1"/>
    <dgm:cxn modelId="{548EDFC8-772A-4BCD-BD0D-15914ECD867A}" srcId="{4254EF76-59BB-4D98-A75B-24D17B69CE79}" destId="{3050AAA2-719C-4144-B4C9-95F7A746D080}" srcOrd="1" destOrd="0" parTransId="{2D564BC6-9069-42E4-A85A-C1EC6FF9FF55}" sibTransId="{9D5489F8-11CF-4EDE-8EF5-32915198E087}"/>
    <dgm:cxn modelId="{42111CCD-C6A2-4D67-BB89-6B4D3FB8660A}" srcId="{C230E8B9-D11C-4348-8488-7485FAA3DC9E}" destId="{5F33CC80-064C-4A58-9876-0B4FB42A900D}" srcOrd="0" destOrd="0" parTransId="{CE5C1301-A7E9-402C-A17C-80C879D77764}" sibTransId="{7475EAE2-CDD3-4752-8822-F26FF6021749}"/>
    <dgm:cxn modelId="{3D4595D3-C4A7-4F84-9DB5-641FAB583698}" srcId="{C230E8B9-D11C-4348-8488-7485FAA3DC9E}" destId="{4254EF76-59BB-4D98-A75B-24D17B69CE79}" srcOrd="2" destOrd="0" parTransId="{53FB4A6E-AABA-415D-93F3-0680B1D4A1F4}" sibTransId="{4DB782CC-36F5-4396-A280-D4FECF89809C}"/>
    <dgm:cxn modelId="{55AFCDD5-A69C-43EB-BB61-24F59E5C9753}" srcId="{5F33CC80-064C-4A58-9876-0B4FB42A900D}" destId="{F73FAC49-404F-4FC1-871F-8CFACD7079B8}" srcOrd="1" destOrd="0" parTransId="{FE7A30B7-6D59-4E03-9617-966B649AAD9F}" sibTransId="{9EB429C7-97D9-437A-BEF5-10C36CAE17C5}"/>
    <dgm:cxn modelId="{2FDFDCE1-CAB3-496B-9D2B-FFC70AA85615}" srcId="{BFD35E85-C586-4CE3-9D53-842918E65DC5}" destId="{A78BF28C-C702-4C88-8240-0E3F3FA8C1D0}" srcOrd="0" destOrd="0" parTransId="{4C9EBAD0-962F-4180-B3BC-525A2880760A}" sibTransId="{8DD1D0E6-0AB7-4382-88B5-B69EE5E19A8B}"/>
    <dgm:cxn modelId="{9ED021E7-BE65-4176-86F0-65E2D2816B5A}" srcId="{5F33CC80-064C-4A58-9876-0B4FB42A900D}" destId="{70184F65-745C-41D3-B480-52CC6022812B}" srcOrd="2" destOrd="0" parTransId="{2307BF4A-7D92-46B4-9632-0E1D63CC74F9}" sibTransId="{36E0EE3F-E767-4104-8B6D-83270106F7FB}"/>
    <dgm:cxn modelId="{2E60EFEA-9171-4918-AFF7-2F2546FB144D}" srcId="{4254EF76-59BB-4D98-A75B-24D17B69CE79}" destId="{15CFD030-B930-4ED3-AD2D-ECE82409992D}" srcOrd="0" destOrd="0" parTransId="{9BEFADA2-2C40-45FE-A1EB-41956AC71386}" sibTransId="{7B98A6B9-5CB4-4F51-85E7-08F04BD1DD46}"/>
    <dgm:cxn modelId="{9D39F1EC-8705-4837-BF35-2CEEE76E8DFC}" type="presOf" srcId="{4254EF76-59BB-4D98-A75B-24D17B69CE79}" destId="{A52CB950-A47B-4AF2-AE34-1ABCD475FA67}" srcOrd="0" destOrd="0" presId="urn:microsoft.com/office/officeart/2005/8/layout/hList1"/>
    <dgm:cxn modelId="{B8AD6DF9-101F-4697-96F1-F10A26EB0369}" type="presOf" srcId="{15CFD030-B930-4ED3-AD2D-ECE82409992D}" destId="{A8A8C13A-D462-46BC-BBFB-064373C7281D}" srcOrd="0" destOrd="0" presId="urn:microsoft.com/office/officeart/2005/8/layout/hList1"/>
    <dgm:cxn modelId="{4D249FFA-3EB9-4E5B-B5A3-BC233248B1A7}" srcId="{C230E8B9-D11C-4348-8488-7485FAA3DC9E}" destId="{BFD35E85-C586-4CE3-9D53-842918E65DC5}" srcOrd="3" destOrd="0" parTransId="{9BB65BA0-A0A1-465B-BB89-6F21F1527337}" sibTransId="{732E45BD-DBB3-449B-86CD-C5832287ED2B}"/>
    <dgm:cxn modelId="{9B117866-D020-40DA-AFED-47C9B4E9BF98}" type="presParOf" srcId="{EAC847C5-F676-41E9-B7AD-09E6234DA2D7}" destId="{E1F32D76-7401-496E-A54F-AD89A3924FBA}" srcOrd="0" destOrd="0" presId="urn:microsoft.com/office/officeart/2005/8/layout/hList1"/>
    <dgm:cxn modelId="{CBC374FB-7386-4BF5-9616-25808B12607B}" type="presParOf" srcId="{E1F32D76-7401-496E-A54F-AD89A3924FBA}" destId="{37F3D2CA-15A5-401D-A440-86D4CEDF5F15}" srcOrd="0" destOrd="0" presId="urn:microsoft.com/office/officeart/2005/8/layout/hList1"/>
    <dgm:cxn modelId="{926276A3-6FF4-4E8B-93A3-A7D1AA19336A}" type="presParOf" srcId="{E1F32D76-7401-496E-A54F-AD89A3924FBA}" destId="{B09CF8CD-CF8D-41C9-B341-2950E50599B5}" srcOrd="1" destOrd="0" presId="urn:microsoft.com/office/officeart/2005/8/layout/hList1"/>
    <dgm:cxn modelId="{3D1AE1AD-3B9C-43F6-B301-4918C25E6114}" type="presParOf" srcId="{EAC847C5-F676-41E9-B7AD-09E6234DA2D7}" destId="{42EC0D9F-5C06-43A1-B7DC-FC89DDE8EBC2}" srcOrd="1" destOrd="0" presId="urn:microsoft.com/office/officeart/2005/8/layout/hList1"/>
    <dgm:cxn modelId="{49373B1F-8FDD-460F-9E73-686FDF64EEC7}" type="presParOf" srcId="{EAC847C5-F676-41E9-B7AD-09E6234DA2D7}" destId="{46615A22-E59B-4667-912F-2F03C5A4918D}" srcOrd="2" destOrd="0" presId="urn:microsoft.com/office/officeart/2005/8/layout/hList1"/>
    <dgm:cxn modelId="{737293ED-D525-4861-8E03-051EE2967EED}" type="presParOf" srcId="{46615A22-E59B-4667-912F-2F03C5A4918D}" destId="{D75CFAC3-0855-4D2E-8036-65E9A40C15D1}" srcOrd="0" destOrd="0" presId="urn:microsoft.com/office/officeart/2005/8/layout/hList1"/>
    <dgm:cxn modelId="{2156EBD1-BEE8-4633-B14B-2B79506305AD}" type="presParOf" srcId="{46615A22-E59B-4667-912F-2F03C5A4918D}" destId="{F78B94E0-E2B1-44A4-BFC2-802B22380961}" srcOrd="1" destOrd="0" presId="urn:microsoft.com/office/officeart/2005/8/layout/hList1"/>
    <dgm:cxn modelId="{AA6F7E25-1350-479B-AAFE-AFEFB87E735D}" type="presParOf" srcId="{EAC847C5-F676-41E9-B7AD-09E6234DA2D7}" destId="{CEA133FD-9698-4959-B3F8-3EF156C219DE}" srcOrd="3" destOrd="0" presId="urn:microsoft.com/office/officeart/2005/8/layout/hList1"/>
    <dgm:cxn modelId="{B7239F02-9B95-445C-B9F1-56850DB25AEC}" type="presParOf" srcId="{EAC847C5-F676-41E9-B7AD-09E6234DA2D7}" destId="{15E4748F-2716-4FB4-92F3-E6A429504C3D}" srcOrd="4" destOrd="0" presId="urn:microsoft.com/office/officeart/2005/8/layout/hList1"/>
    <dgm:cxn modelId="{B25CD789-1669-4DCD-B1E9-A1664CA72FBD}" type="presParOf" srcId="{15E4748F-2716-4FB4-92F3-E6A429504C3D}" destId="{A52CB950-A47B-4AF2-AE34-1ABCD475FA67}" srcOrd="0" destOrd="0" presId="urn:microsoft.com/office/officeart/2005/8/layout/hList1"/>
    <dgm:cxn modelId="{D8ADB886-C9CE-4769-A53E-D7159C17338E}" type="presParOf" srcId="{15E4748F-2716-4FB4-92F3-E6A429504C3D}" destId="{A8A8C13A-D462-46BC-BBFB-064373C7281D}" srcOrd="1" destOrd="0" presId="urn:microsoft.com/office/officeart/2005/8/layout/hList1"/>
    <dgm:cxn modelId="{C921E77E-484D-48C8-8441-E922A609F87E}" type="presParOf" srcId="{EAC847C5-F676-41E9-B7AD-09E6234DA2D7}" destId="{7CE26910-DD4E-45F8-A01C-A8FA18AC4B20}" srcOrd="5" destOrd="0" presId="urn:microsoft.com/office/officeart/2005/8/layout/hList1"/>
    <dgm:cxn modelId="{D1A309FF-3250-496C-844E-7299A5830088}" type="presParOf" srcId="{EAC847C5-F676-41E9-B7AD-09E6234DA2D7}" destId="{9B2FB070-9147-4D14-B07C-3C28AC8336DD}" srcOrd="6" destOrd="0" presId="urn:microsoft.com/office/officeart/2005/8/layout/hList1"/>
    <dgm:cxn modelId="{D645B50B-F6BC-4F1C-8374-10752E5EC0A2}" type="presParOf" srcId="{9B2FB070-9147-4D14-B07C-3C28AC8336DD}" destId="{D71C050B-DA35-4C58-90F9-C6BCA5C666F5}" srcOrd="0" destOrd="0" presId="urn:microsoft.com/office/officeart/2005/8/layout/hList1"/>
    <dgm:cxn modelId="{A15E3778-C69C-4505-9C13-057580745D12}" type="presParOf" srcId="{9B2FB070-9147-4D14-B07C-3C28AC8336DD}" destId="{55BE74F6-4652-4F24-9B95-3699DA66E7DE}"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30E8B9-D11C-4348-8488-7485FAA3DC9E}"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s-PE"/>
        </a:p>
      </dgm:t>
    </dgm:pt>
    <dgm:pt modelId="{5F33CC80-064C-4A58-9876-0B4FB42A900D}">
      <dgm:prSet phldrT="[Texto]"/>
      <dgm:spPr/>
      <dgm:t>
        <a:bodyPr/>
        <a:lstStyle/>
        <a:p>
          <a:r>
            <a:rPr lang="es-PE" b="1" i="0" dirty="0">
              <a:latin typeface="Calibri" panose="020F0502020204030204" pitchFamily="34" charset="0"/>
              <a:cs typeface="Calibri" panose="020F0502020204030204" pitchFamily="34" charset="0"/>
            </a:rPr>
            <a:t>Pago de Multas</a:t>
          </a:r>
          <a:endParaRPr lang="es-PE" dirty="0">
            <a:latin typeface="Calibri" panose="020F0502020204030204" pitchFamily="34" charset="0"/>
            <a:cs typeface="Calibri" panose="020F0502020204030204" pitchFamily="34" charset="0"/>
          </a:endParaRPr>
        </a:p>
      </dgm:t>
    </dgm:pt>
    <dgm:pt modelId="{CE5C1301-A7E9-402C-A17C-80C879D77764}" type="parTrans" cxnId="{42111CCD-C6A2-4D67-BB89-6B4D3FB8660A}">
      <dgm:prSet/>
      <dgm:spPr/>
      <dgm:t>
        <a:bodyPr/>
        <a:lstStyle/>
        <a:p>
          <a:endParaRPr lang="es-PE">
            <a:latin typeface="Calibri" panose="020F0502020204030204" pitchFamily="34" charset="0"/>
            <a:cs typeface="Calibri" panose="020F0502020204030204" pitchFamily="34" charset="0"/>
          </a:endParaRPr>
        </a:p>
      </dgm:t>
    </dgm:pt>
    <dgm:pt modelId="{7475EAE2-CDD3-4752-8822-F26FF6021749}" type="sibTrans" cxnId="{42111CCD-C6A2-4D67-BB89-6B4D3FB8660A}">
      <dgm:prSet/>
      <dgm:spPr/>
      <dgm:t>
        <a:bodyPr/>
        <a:lstStyle/>
        <a:p>
          <a:endParaRPr lang="es-PE">
            <a:latin typeface="Calibri" panose="020F0502020204030204" pitchFamily="34" charset="0"/>
            <a:cs typeface="Calibri" panose="020F0502020204030204" pitchFamily="34" charset="0"/>
          </a:endParaRPr>
        </a:p>
      </dgm:t>
    </dgm:pt>
    <dgm:pt modelId="{58999B60-EB1A-49FD-809B-7FE7D5373774}">
      <dgm:prSet phldrT="[Texto]"/>
      <dgm:spPr/>
      <dgm:t>
        <a:bodyPr/>
        <a:lstStyle/>
        <a:p>
          <a:pPr>
            <a:buFont typeface="Arial" panose="020B0604020202020204" pitchFamily="34" charset="0"/>
            <a:buChar char="•"/>
          </a:pPr>
          <a:r>
            <a:rPr lang="es-PE" b="0" i="0" dirty="0">
              <a:latin typeface="Calibri" panose="020F0502020204030204" pitchFamily="34" charset="0"/>
              <a:cs typeface="Calibri" panose="020F0502020204030204" pitchFamily="34" charset="0"/>
            </a:rPr>
            <a:t>Un cliente necesita pagar una multa</a:t>
          </a:r>
          <a:endParaRPr lang="es-PE" dirty="0">
            <a:latin typeface="Calibri" panose="020F0502020204030204" pitchFamily="34" charset="0"/>
            <a:cs typeface="Calibri" panose="020F0502020204030204" pitchFamily="34" charset="0"/>
          </a:endParaRPr>
        </a:p>
      </dgm:t>
    </dgm:pt>
    <dgm:pt modelId="{3E61F7B9-1E7F-40C8-81DE-064DCC3DB562}" type="parTrans" cxnId="{75AE0331-8E0F-4EE0-8A56-91C3F40E6E8F}">
      <dgm:prSet/>
      <dgm:spPr/>
      <dgm:t>
        <a:bodyPr/>
        <a:lstStyle/>
        <a:p>
          <a:endParaRPr lang="es-PE">
            <a:latin typeface="Calibri" panose="020F0502020204030204" pitchFamily="34" charset="0"/>
            <a:cs typeface="Calibri" panose="020F0502020204030204" pitchFamily="34" charset="0"/>
          </a:endParaRPr>
        </a:p>
      </dgm:t>
    </dgm:pt>
    <dgm:pt modelId="{0116F049-70C7-4553-B458-8B8E1CFFF944}" type="sibTrans" cxnId="{75AE0331-8E0F-4EE0-8A56-91C3F40E6E8F}">
      <dgm:prSet/>
      <dgm:spPr/>
      <dgm:t>
        <a:bodyPr/>
        <a:lstStyle/>
        <a:p>
          <a:endParaRPr lang="es-PE">
            <a:latin typeface="Calibri" panose="020F0502020204030204" pitchFamily="34" charset="0"/>
            <a:cs typeface="Calibri" panose="020F0502020204030204" pitchFamily="34" charset="0"/>
          </a:endParaRPr>
        </a:p>
      </dgm:t>
    </dgm:pt>
    <dgm:pt modelId="{F73FAC49-404F-4FC1-871F-8CFACD7079B8}">
      <dgm:prSet phldrT="[Texto]"/>
      <dgm:spPr/>
      <dgm:t>
        <a:bodyPr/>
        <a:lstStyle/>
        <a:p>
          <a:r>
            <a:rPr lang="es-ES" b="0" i="0" dirty="0">
              <a:latin typeface="Calibri" panose="020F0502020204030204" pitchFamily="34" charset="0"/>
              <a:cs typeface="Calibri" panose="020F0502020204030204" pitchFamily="34" charset="0"/>
            </a:rPr>
            <a:t>Desde la notificación de la multa, el pago, hasta la confirmación del pago.</a:t>
          </a:r>
          <a:endParaRPr lang="es-PE" dirty="0">
            <a:latin typeface="Calibri" panose="020F0502020204030204" pitchFamily="34" charset="0"/>
            <a:cs typeface="Calibri" panose="020F0502020204030204" pitchFamily="34" charset="0"/>
          </a:endParaRPr>
        </a:p>
      </dgm:t>
    </dgm:pt>
    <dgm:pt modelId="{FE7A30B7-6D59-4E03-9617-966B649AAD9F}" type="parTrans" cxnId="{55AFCDD5-A69C-43EB-BB61-24F59E5C9753}">
      <dgm:prSet/>
      <dgm:spPr/>
      <dgm:t>
        <a:bodyPr/>
        <a:lstStyle/>
        <a:p>
          <a:endParaRPr lang="es-PE">
            <a:latin typeface="Calibri" panose="020F0502020204030204" pitchFamily="34" charset="0"/>
            <a:cs typeface="Calibri" panose="020F0502020204030204" pitchFamily="34" charset="0"/>
          </a:endParaRPr>
        </a:p>
      </dgm:t>
    </dgm:pt>
    <dgm:pt modelId="{9EB429C7-97D9-437A-BEF5-10C36CAE17C5}" type="sibTrans" cxnId="{55AFCDD5-A69C-43EB-BB61-24F59E5C9753}">
      <dgm:prSet/>
      <dgm:spPr/>
      <dgm:t>
        <a:bodyPr/>
        <a:lstStyle/>
        <a:p>
          <a:endParaRPr lang="es-PE">
            <a:latin typeface="Calibri" panose="020F0502020204030204" pitchFamily="34" charset="0"/>
            <a:cs typeface="Calibri" panose="020F0502020204030204" pitchFamily="34" charset="0"/>
          </a:endParaRPr>
        </a:p>
      </dgm:t>
    </dgm:pt>
    <dgm:pt modelId="{BDCA2F34-1F6C-4694-996F-4A6E31CC46AF}">
      <dgm:prSet phldrT="[Texto]"/>
      <dgm:spPr/>
      <dgm:t>
        <a:bodyPr/>
        <a:lstStyle/>
        <a:p>
          <a:r>
            <a:rPr lang="es-PE" b="1" i="0" dirty="0">
              <a:latin typeface="Calibri" panose="020F0502020204030204" pitchFamily="34" charset="0"/>
              <a:cs typeface="Calibri" panose="020F0502020204030204" pitchFamily="34" charset="0"/>
            </a:rPr>
            <a:t>Recepción y pago de factura</a:t>
          </a:r>
          <a:endParaRPr lang="es-PE" dirty="0">
            <a:latin typeface="Calibri" panose="020F0502020204030204" pitchFamily="34" charset="0"/>
            <a:cs typeface="Calibri" panose="020F0502020204030204" pitchFamily="34" charset="0"/>
          </a:endParaRPr>
        </a:p>
      </dgm:t>
    </dgm:pt>
    <dgm:pt modelId="{E0478E00-2DE1-4134-8DD2-163A73070B84}" type="parTrans" cxnId="{4617B81A-275B-412B-A8FD-498EBBEFF01D}">
      <dgm:prSet/>
      <dgm:spPr/>
      <dgm:t>
        <a:bodyPr/>
        <a:lstStyle/>
        <a:p>
          <a:endParaRPr lang="es-PE">
            <a:latin typeface="Calibri" panose="020F0502020204030204" pitchFamily="34" charset="0"/>
            <a:cs typeface="Calibri" panose="020F0502020204030204" pitchFamily="34" charset="0"/>
          </a:endParaRPr>
        </a:p>
      </dgm:t>
    </dgm:pt>
    <dgm:pt modelId="{84DB1D46-579B-4B2A-8E6D-C20906676311}" type="sibTrans" cxnId="{4617B81A-275B-412B-A8FD-498EBBEFF01D}">
      <dgm:prSet/>
      <dgm:spPr/>
      <dgm:t>
        <a:bodyPr/>
        <a:lstStyle/>
        <a:p>
          <a:endParaRPr lang="es-PE">
            <a:latin typeface="Calibri" panose="020F0502020204030204" pitchFamily="34" charset="0"/>
            <a:cs typeface="Calibri" panose="020F0502020204030204" pitchFamily="34" charset="0"/>
          </a:endParaRPr>
        </a:p>
      </dgm:t>
    </dgm:pt>
    <dgm:pt modelId="{4ADA9995-C305-4DB5-984A-11C7DF0A8899}">
      <dgm:prSet phldrT="[Texto]"/>
      <dgm:spPr/>
      <dgm:t>
        <a:bodyPr/>
        <a:lstStyle/>
        <a:p>
          <a:r>
            <a:rPr lang="es-PE" b="0" i="0" dirty="0">
              <a:latin typeface="Calibri" panose="020F0502020204030204" pitchFamily="34" charset="0"/>
              <a:cs typeface="Calibri" panose="020F0502020204030204" pitchFamily="34" charset="0"/>
            </a:rPr>
            <a:t>Un cliente paga una factura.</a:t>
          </a:r>
          <a:endParaRPr lang="es-PE" dirty="0">
            <a:latin typeface="Calibri" panose="020F0502020204030204" pitchFamily="34" charset="0"/>
            <a:cs typeface="Calibri" panose="020F0502020204030204" pitchFamily="34" charset="0"/>
          </a:endParaRPr>
        </a:p>
      </dgm:t>
    </dgm:pt>
    <dgm:pt modelId="{77E37BC6-674C-44D1-A004-008F790EEAFE}" type="parTrans" cxnId="{8D38A416-3959-4672-99E3-5191505738DF}">
      <dgm:prSet/>
      <dgm:spPr/>
      <dgm:t>
        <a:bodyPr/>
        <a:lstStyle/>
        <a:p>
          <a:endParaRPr lang="es-PE">
            <a:latin typeface="Calibri" panose="020F0502020204030204" pitchFamily="34" charset="0"/>
            <a:cs typeface="Calibri" panose="020F0502020204030204" pitchFamily="34" charset="0"/>
          </a:endParaRPr>
        </a:p>
      </dgm:t>
    </dgm:pt>
    <dgm:pt modelId="{ED6DDE3C-10D7-48D4-9837-C7308A666A72}" type="sibTrans" cxnId="{8D38A416-3959-4672-99E3-5191505738DF}">
      <dgm:prSet/>
      <dgm:spPr/>
      <dgm:t>
        <a:bodyPr/>
        <a:lstStyle/>
        <a:p>
          <a:endParaRPr lang="es-PE">
            <a:latin typeface="Calibri" panose="020F0502020204030204" pitchFamily="34" charset="0"/>
            <a:cs typeface="Calibri" panose="020F0502020204030204" pitchFamily="34" charset="0"/>
          </a:endParaRPr>
        </a:p>
      </dgm:t>
    </dgm:pt>
    <dgm:pt modelId="{FACD8206-BF8E-42BF-AD8B-87E9659AA457}">
      <dgm:prSet phldrT="[Texto]"/>
      <dgm:spPr/>
      <dgm:t>
        <a:bodyPr/>
        <a:lstStyle/>
        <a:p>
          <a:r>
            <a:rPr lang="es-ES" b="0" i="0" dirty="0">
              <a:latin typeface="Calibri" panose="020F0502020204030204" pitchFamily="34" charset="0"/>
              <a:cs typeface="Calibri" panose="020F0502020204030204" pitchFamily="34" charset="0"/>
            </a:rPr>
            <a:t>Desde la emisión de la factura, el pago, hasta la confirmación del pago.</a:t>
          </a:r>
          <a:endParaRPr lang="es-PE" dirty="0">
            <a:latin typeface="Calibri" panose="020F0502020204030204" pitchFamily="34" charset="0"/>
            <a:cs typeface="Calibri" panose="020F0502020204030204" pitchFamily="34" charset="0"/>
          </a:endParaRPr>
        </a:p>
      </dgm:t>
    </dgm:pt>
    <dgm:pt modelId="{1A362421-9D11-4623-8A5C-91A26C84A212}" type="parTrans" cxnId="{5884FC3E-DAB4-45EB-B729-35B877C1373C}">
      <dgm:prSet/>
      <dgm:spPr/>
      <dgm:t>
        <a:bodyPr/>
        <a:lstStyle/>
        <a:p>
          <a:endParaRPr lang="es-PE">
            <a:latin typeface="Calibri" panose="020F0502020204030204" pitchFamily="34" charset="0"/>
            <a:cs typeface="Calibri" panose="020F0502020204030204" pitchFamily="34" charset="0"/>
          </a:endParaRPr>
        </a:p>
      </dgm:t>
    </dgm:pt>
    <dgm:pt modelId="{7C144868-F6D3-4B0B-9D7C-AAF59D4A0E9E}" type="sibTrans" cxnId="{5884FC3E-DAB4-45EB-B729-35B877C1373C}">
      <dgm:prSet/>
      <dgm:spPr/>
      <dgm:t>
        <a:bodyPr/>
        <a:lstStyle/>
        <a:p>
          <a:endParaRPr lang="es-PE">
            <a:latin typeface="Calibri" panose="020F0502020204030204" pitchFamily="34" charset="0"/>
            <a:cs typeface="Calibri" panose="020F0502020204030204" pitchFamily="34" charset="0"/>
          </a:endParaRPr>
        </a:p>
      </dgm:t>
    </dgm:pt>
    <dgm:pt modelId="{15CFD030-B930-4ED3-AD2D-ECE82409992D}">
      <dgm:prSet phldrT="[Texto]"/>
      <dgm:spPr/>
      <dgm:t>
        <a:bodyPr/>
        <a:lstStyle/>
        <a:p>
          <a:r>
            <a:rPr lang="es-ES" b="0" i="0" dirty="0">
              <a:latin typeface="Calibri" panose="020F0502020204030204" pitchFamily="34" charset="0"/>
              <a:cs typeface="Calibri" panose="020F0502020204030204" pitchFamily="34" charset="0"/>
            </a:rPr>
            <a:t>Un cliente realiza una orden de compra</a:t>
          </a:r>
          <a:r>
            <a:rPr lang="es-PE" b="0" i="0" dirty="0">
              <a:latin typeface="Calibri" panose="020F0502020204030204" pitchFamily="34" charset="0"/>
              <a:cs typeface="Calibri" panose="020F0502020204030204" pitchFamily="34" charset="0"/>
            </a:rPr>
            <a:t>.</a:t>
          </a:r>
          <a:endParaRPr lang="es-PE" dirty="0">
            <a:latin typeface="Calibri" panose="020F0502020204030204" pitchFamily="34" charset="0"/>
            <a:cs typeface="Calibri" panose="020F0502020204030204" pitchFamily="34" charset="0"/>
          </a:endParaRPr>
        </a:p>
      </dgm:t>
    </dgm:pt>
    <dgm:pt modelId="{9BEFADA2-2C40-45FE-A1EB-41956AC71386}" type="parTrans" cxnId="{2E60EFEA-9171-4918-AFF7-2F2546FB144D}">
      <dgm:prSet/>
      <dgm:spPr/>
      <dgm:t>
        <a:bodyPr/>
        <a:lstStyle/>
        <a:p>
          <a:endParaRPr lang="es-PE">
            <a:latin typeface="Calibri" panose="020F0502020204030204" pitchFamily="34" charset="0"/>
            <a:cs typeface="Calibri" panose="020F0502020204030204" pitchFamily="34" charset="0"/>
          </a:endParaRPr>
        </a:p>
      </dgm:t>
    </dgm:pt>
    <dgm:pt modelId="{7B98A6B9-5CB4-4F51-85E7-08F04BD1DD46}" type="sibTrans" cxnId="{2E60EFEA-9171-4918-AFF7-2F2546FB144D}">
      <dgm:prSet/>
      <dgm:spPr/>
      <dgm:t>
        <a:bodyPr/>
        <a:lstStyle/>
        <a:p>
          <a:endParaRPr lang="es-PE">
            <a:latin typeface="Calibri" panose="020F0502020204030204" pitchFamily="34" charset="0"/>
            <a:cs typeface="Calibri" panose="020F0502020204030204" pitchFamily="34" charset="0"/>
          </a:endParaRPr>
        </a:p>
      </dgm:t>
    </dgm:pt>
    <dgm:pt modelId="{3050AAA2-719C-4144-B4C9-95F7A746D080}">
      <dgm:prSet phldrT="[Texto]"/>
      <dgm:spPr/>
      <dgm:t>
        <a:bodyPr/>
        <a:lstStyle/>
        <a:p>
          <a:r>
            <a:rPr lang="es-ES" b="0" i="0" dirty="0">
              <a:latin typeface="Calibri" panose="020F0502020204030204" pitchFamily="34" charset="0"/>
              <a:cs typeface="Calibri" panose="020F0502020204030204" pitchFamily="34" charset="0"/>
            </a:rPr>
            <a:t>Desde la realización de la orden, la confirmación, hasta la entrega del producto o servicio.</a:t>
          </a:r>
          <a:endParaRPr lang="es-PE" dirty="0">
            <a:latin typeface="Calibri" panose="020F0502020204030204" pitchFamily="34" charset="0"/>
            <a:cs typeface="Calibri" panose="020F0502020204030204" pitchFamily="34" charset="0"/>
          </a:endParaRPr>
        </a:p>
      </dgm:t>
    </dgm:pt>
    <dgm:pt modelId="{2D564BC6-9069-42E4-A85A-C1EC6FF9FF55}" type="parTrans" cxnId="{548EDFC8-772A-4BCD-BD0D-15914ECD867A}">
      <dgm:prSet/>
      <dgm:spPr/>
      <dgm:t>
        <a:bodyPr/>
        <a:lstStyle/>
        <a:p>
          <a:endParaRPr lang="es-PE">
            <a:latin typeface="Calibri" panose="020F0502020204030204" pitchFamily="34" charset="0"/>
            <a:cs typeface="Calibri" panose="020F0502020204030204" pitchFamily="34" charset="0"/>
          </a:endParaRPr>
        </a:p>
      </dgm:t>
    </dgm:pt>
    <dgm:pt modelId="{9D5489F8-11CF-4EDE-8EF5-32915198E087}" type="sibTrans" cxnId="{548EDFC8-772A-4BCD-BD0D-15914ECD867A}">
      <dgm:prSet/>
      <dgm:spPr/>
      <dgm:t>
        <a:bodyPr/>
        <a:lstStyle/>
        <a:p>
          <a:endParaRPr lang="es-PE">
            <a:latin typeface="Calibri" panose="020F0502020204030204" pitchFamily="34" charset="0"/>
            <a:cs typeface="Calibri" panose="020F0502020204030204" pitchFamily="34" charset="0"/>
          </a:endParaRPr>
        </a:p>
      </dgm:t>
    </dgm:pt>
    <dgm:pt modelId="{70184F65-745C-41D3-B480-52CC6022812B}">
      <dgm:prSet phldrT="[Texto]"/>
      <dgm:spPr/>
      <dgm:t>
        <a:bodyPr/>
        <a:lstStyle/>
        <a:p>
          <a:r>
            <a:rPr lang="es-ES" b="0" i="0" dirty="0">
              <a:latin typeface="Calibri" panose="020F0502020204030204" pitchFamily="34" charset="0"/>
              <a:cs typeface="Calibri" panose="020F0502020204030204" pitchFamily="34" charset="0"/>
            </a:rPr>
            <a:t>El cliente puede resolver su obligación legal de pagar la multa.</a:t>
          </a:r>
          <a:endParaRPr lang="es-PE" dirty="0">
            <a:latin typeface="Calibri" panose="020F0502020204030204" pitchFamily="34" charset="0"/>
            <a:cs typeface="Calibri" panose="020F0502020204030204" pitchFamily="34" charset="0"/>
          </a:endParaRPr>
        </a:p>
      </dgm:t>
    </dgm:pt>
    <dgm:pt modelId="{2307BF4A-7D92-46B4-9632-0E1D63CC74F9}" type="parTrans" cxnId="{9ED021E7-BE65-4176-86F0-65E2D2816B5A}">
      <dgm:prSet/>
      <dgm:spPr/>
      <dgm:t>
        <a:bodyPr/>
        <a:lstStyle/>
        <a:p>
          <a:endParaRPr lang="es-PE">
            <a:latin typeface="Calibri" panose="020F0502020204030204" pitchFamily="34" charset="0"/>
            <a:cs typeface="Calibri" panose="020F0502020204030204" pitchFamily="34" charset="0"/>
          </a:endParaRPr>
        </a:p>
      </dgm:t>
    </dgm:pt>
    <dgm:pt modelId="{36E0EE3F-E767-4104-8B6D-83270106F7FB}" type="sibTrans" cxnId="{9ED021E7-BE65-4176-86F0-65E2D2816B5A}">
      <dgm:prSet/>
      <dgm:spPr/>
      <dgm:t>
        <a:bodyPr/>
        <a:lstStyle/>
        <a:p>
          <a:endParaRPr lang="es-PE">
            <a:latin typeface="Calibri" panose="020F0502020204030204" pitchFamily="34" charset="0"/>
            <a:cs typeface="Calibri" panose="020F0502020204030204" pitchFamily="34" charset="0"/>
          </a:endParaRPr>
        </a:p>
      </dgm:t>
    </dgm:pt>
    <dgm:pt modelId="{73E3473F-647D-4386-95C0-8584343A2F42}">
      <dgm:prSet phldrT="[Texto]"/>
      <dgm:spPr/>
      <dgm:t>
        <a:bodyPr/>
        <a:lstStyle/>
        <a:p>
          <a:r>
            <a:rPr lang="es-ES" b="0" i="0" dirty="0">
              <a:latin typeface="Calibri" panose="020F0502020204030204" pitchFamily="34" charset="0"/>
              <a:cs typeface="Calibri" panose="020F0502020204030204" pitchFamily="34" charset="0"/>
            </a:rPr>
            <a:t>El cliente recibe el producto o servicio que ordenó.</a:t>
          </a:r>
          <a:endParaRPr lang="es-PE" dirty="0">
            <a:latin typeface="Calibri" panose="020F0502020204030204" pitchFamily="34" charset="0"/>
            <a:cs typeface="Calibri" panose="020F0502020204030204" pitchFamily="34" charset="0"/>
          </a:endParaRPr>
        </a:p>
      </dgm:t>
    </dgm:pt>
    <dgm:pt modelId="{F00A38B8-84F6-4362-A5DB-B479DCC80774}" type="parTrans" cxnId="{7E874A09-C876-4862-8E12-5E5908DAE781}">
      <dgm:prSet/>
      <dgm:spPr/>
      <dgm:t>
        <a:bodyPr/>
        <a:lstStyle/>
        <a:p>
          <a:endParaRPr lang="es-PE">
            <a:latin typeface="Calibri" panose="020F0502020204030204" pitchFamily="34" charset="0"/>
            <a:cs typeface="Calibri" panose="020F0502020204030204" pitchFamily="34" charset="0"/>
          </a:endParaRPr>
        </a:p>
      </dgm:t>
    </dgm:pt>
    <dgm:pt modelId="{1989E06B-5CE5-45A8-8219-BF75E04D668A}" type="sibTrans" cxnId="{7E874A09-C876-4862-8E12-5E5908DAE781}">
      <dgm:prSet/>
      <dgm:spPr/>
      <dgm:t>
        <a:bodyPr/>
        <a:lstStyle/>
        <a:p>
          <a:endParaRPr lang="es-PE">
            <a:latin typeface="Calibri" panose="020F0502020204030204" pitchFamily="34" charset="0"/>
            <a:cs typeface="Calibri" panose="020F0502020204030204" pitchFamily="34" charset="0"/>
          </a:endParaRPr>
        </a:p>
      </dgm:t>
    </dgm:pt>
    <dgm:pt modelId="{BFD35E85-C586-4CE3-9D53-842918E65DC5}">
      <dgm:prSet phldrT="[Texto]"/>
      <dgm:spPr/>
      <dgm:t>
        <a:bodyPr/>
        <a:lstStyle/>
        <a:p>
          <a:r>
            <a:rPr lang="es-PE" b="1" i="0" dirty="0">
              <a:latin typeface="Calibri" panose="020F0502020204030204" pitchFamily="34" charset="0"/>
              <a:cs typeface="Calibri" panose="020F0502020204030204" pitchFamily="34" charset="0"/>
            </a:rPr>
            <a:t>Elaboración de ofertas</a:t>
          </a:r>
          <a:endParaRPr lang="es-PE" dirty="0">
            <a:latin typeface="Calibri" panose="020F0502020204030204" pitchFamily="34" charset="0"/>
            <a:cs typeface="Calibri" panose="020F0502020204030204" pitchFamily="34" charset="0"/>
          </a:endParaRPr>
        </a:p>
      </dgm:t>
    </dgm:pt>
    <dgm:pt modelId="{9BB65BA0-A0A1-465B-BB89-6F21F1527337}" type="parTrans" cxnId="{4D249FFA-3EB9-4E5B-B5A3-BC233248B1A7}">
      <dgm:prSet/>
      <dgm:spPr/>
      <dgm:t>
        <a:bodyPr/>
        <a:lstStyle/>
        <a:p>
          <a:endParaRPr lang="es-PE">
            <a:latin typeface="Calibri" panose="020F0502020204030204" pitchFamily="34" charset="0"/>
            <a:cs typeface="Calibri" panose="020F0502020204030204" pitchFamily="34" charset="0"/>
          </a:endParaRPr>
        </a:p>
      </dgm:t>
    </dgm:pt>
    <dgm:pt modelId="{732E45BD-DBB3-449B-86CD-C5832287ED2B}" type="sibTrans" cxnId="{4D249FFA-3EB9-4E5B-B5A3-BC233248B1A7}">
      <dgm:prSet/>
      <dgm:spPr/>
      <dgm:t>
        <a:bodyPr/>
        <a:lstStyle/>
        <a:p>
          <a:endParaRPr lang="es-PE">
            <a:latin typeface="Calibri" panose="020F0502020204030204" pitchFamily="34" charset="0"/>
            <a:cs typeface="Calibri" panose="020F0502020204030204" pitchFamily="34" charset="0"/>
          </a:endParaRPr>
        </a:p>
      </dgm:t>
    </dgm:pt>
    <dgm:pt modelId="{A78BF28C-C702-4C88-8240-0E3F3FA8C1D0}">
      <dgm:prSet phldrT="[Texto]"/>
      <dgm:spPr/>
      <dgm:t>
        <a:bodyPr/>
        <a:lstStyle/>
        <a:p>
          <a:r>
            <a:rPr lang="es-ES" b="0" i="0" dirty="0">
              <a:latin typeface="Calibri" panose="020F0502020204030204" pitchFamily="34" charset="0"/>
              <a:cs typeface="Calibri" panose="020F0502020204030204" pitchFamily="34" charset="0"/>
            </a:rPr>
            <a:t>Un cliente muestra interés en un producto o servicio.</a:t>
          </a:r>
          <a:endParaRPr lang="es-PE" dirty="0">
            <a:latin typeface="Calibri" panose="020F0502020204030204" pitchFamily="34" charset="0"/>
            <a:cs typeface="Calibri" panose="020F0502020204030204" pitchFamily="34" charset="0"/>
          </a:endParaRPr>
        </a:p>
      </dgm:t>
    </dgm:pt>
    <dgm:pt modelId="{4C9EBAD0-962F-4180-B3BC-525A2880760A}" type="parTrans" cxnId="{2FDFDCE1-CAB3-496B-9D2B-FFC70AA85615}">
      <dgm:prSet/>
      <dgm:spPr/>
      <dgm:t>
        <a:bodyPr/>
        <a:lstStyle/>
        <a:p>
          <a:endParaRPr lang="es-PE">
            <a:latin typeface="Calibri" panose="020F0502020204030204" pitchFamily="34" charset="0"/>
            <a:cs typeface="Calibri" panose="020F0502020204030204" pitchFamily="34" charset="0"/>
          </a:endParaRPr>
        </a:p>
      </dgm:t>
    </dgm:pt>
    <dgm:pt modelId="{8DD1D0E6-0AB7-4382-88B5-B69EE5E19A8B}" type="sibTrans" cxnId="{2FDFDCE1-CAB3-496B-9D2B-FFC70AA85615}">
      <dgm:prSet/>
      <dgm:spPr/>
      <dgm:t>
        <a:bodyPr/>
        <a:lstStyle/>
        <a:p>
          <a:endParaRPr lang="es-PE">
            <a:latin typeface="Calibri" panose="020F0502020204030204" pitchFamily="34" charset="0"/>
            <a:cs typeface="Calibri" panose="020F0502020204030204" pitchFamily="34" charset="0"/>
          </a:endParaRPr>
        </a:p>
      </dgm:t>
    </dgm:pt>
    <dgm:pt modelId="{1B218B43-7873-4D97-AE7A-B56A9DADB3F5}">
      <dgm:prSet phldrT="[Texto]"/>
      <dgm:spPr/>
      <dgm:t>
        <a:bodyPr/>
        <a:lstStyle/>
        <a:p>
          <a:r>
            <a:rPr lang="es-ES" b="0" i="0" dirty="0">
              <a:latin typeface="Calibri" panose="020F0502020204030204" pitchFamily="34" charset="0"/>
              <a:cs typeface="Calibri" panose="020F0502020204030204" pitchFamily="34" charset="0"/>
            </a:rPr>
            <a:t>Desde la identificación de la necesidad del cliente, la elaboración de la oferta, hasta la presentación de la oferta al cliente.</a:t>
          </a:r>
          <a:endParaRPr lang="es-PE" dirty="0">
            <a:latin typeface="Calibri" panose="020F0502020204030204" pitchFamily="34" charset="0"/>
            <a:cs typeface="Calibri" panose="020F0502020204030204" pitchFamily="34" charset="0"/>
          </a:endParaRPr>
        </a:p>
      </dgm:t>
    </dgm:pt>
    <dgm:pt modelId="{68401DCE-77CB-42D5-8F06-A445E7AF5333}" type="parTrans" cxnId="{BD84CDB9-F058-4607-90E0-FD4AFC6E1F34}">
      <dgm:prSet/>
      <dgm:spPr/>
      <dgm:t>
        <a:bodyPr/>
        <a:lstStyle/>
        <a:p>
          <a:endParaRPr lang="es-PE">
            <a:latin typeface="Calibri" panose="020F0502020204030204" pitchFamily="34" charset="0"/>
            <a:cs typeface="Calibri" panose="020F0502020204030204" pitchFamily="34" charset="0"/>
          </a:endParaRPr>
        </a:p>
      </dgm:t>
    </dgm:pt>
    <dgm:pt modelId="{A938420A-E457-41EF-A644-47095C76873C}" type="sibTrans" cxnId="{BD84CDB9-F058-4607-90E0-FD4AFC6E1F34}">
      <dgm:prSet/>
      <dgm:spPr/>
      <dgm:t>
        <a:bodyPr/>
        <a:lstStyle/>
        <a:p>
          <a:endParaRPr lang="es-PE">
            <a:latin typeface="Calibri" panose="020F0502020204030204" pitchFamily="34" charset="0"/>
            <a:cs typeface="Calibri" panose="020F0502020204030204" pitchFamily="34" charset="0"/>
          </a:endParaRPr>
        </a:p>
      </dgm:t>
    </dgm:pt>
    <dgm:pt modelId="{B78388F6-E8AD-41E8-8B0F-47D5C08353CA}">
      <dgm:prSet phldrT="[Texto]"/>
      <dgm:spPr/>
      <dgm:t>
        <a:bodyPr/>
        <a:lstStyle/>
        <a:p>
          <a:r>
            <a:rPr lang="es-ES" b="0" i="0" dirty="0">
              <a:latin typeface="Calibri" panose="020F0502020204030204" pitchFamily="34" charset="0"/>
              <a:cs typeface="Calibri" panose="020F0502020204030204" pitchFamily="34" charset="0"/>
            </a:rPr>
            <a:t>El cliente recibe una oferta personalizada que puede satisfacer sus necesidades.</a:t>
          </a:r>
          <a:endParaRPr lang="es-PE" dirty="0">
            <a:latin typeface="Calibri" panose="020F0502020204030204" pitchFamily="34" charset="0"/>
            <a:cs typeface="Calibri" panose="020F0502020204030204" pitchFamily="34" charset="0"/>
          </a:endParaRPr>
        </a:p>
      </dgm:t>
    </dgm:pt>
    <dgm:pt modelId="{67C06E52-6656-44B7-BE06-DA12FA990CAD}" type="parTrans" cxnId="{11E46D6F-9915-4B09-B011-CB4597344D21}">
      <dgm:prSet/>
      <dgm:spPr/>
      <dgm:t>
        <a:bodyPr/>
        <a:lstStyle/>
        <a:p>
          <a:endParaRPr lang="es-PE">
            <a:latin typeface="Calibri" panose="020F0502020204030204" pitchFamily="34" charset="0"/>
            <a:cs typeface="Calibri" panose="020F0502020204030204" pitchFamily="34" charset="0"/>
          </a:endParaRPr>
        </a:p>
      </dgm:t>
    </dgm:pt>
    <dgm:pt modelId="{0E92A316-BF52-4E9D-A297-14E6C5D5B5E5}" type="sibTrans" cxnId="{11E46D6F-9915-4B09-B011-CB4597344D21}">
      <dgm:prSet/>
      <dgm:spPr/>
      <dgm:t>
        <a:bodyPr/>
        <a:lstStyle/>
        <a:p>
          <a:endParaRPr lang="es-PE">
            <a:latin typeface="Calibri" panose="020F0502020204030204" pitchFamily="34" charset="0"/>
            <a:cs typeface="Calibri" panose="020F0502020204030204" pitchFamily="34" charset="0"/>
          </a:endParaRPr>
        </a:p>
      </dgm:t>
    </dgm:pt>
    <dgm:pt modelId="{4254EF76-59BB-4D98-A75B-24D17B69CE79}">
      <dgm:prSet phldrT="[Texto]"/>
      <dgm:spPr/>
      <dgm:t>
        <a:bodyPr/>
        <a:lstStyle/>
        <a:p>
          <a:r>
            <a:rPr lang="es-PE" b="1" i="0" dirty="0">
              <a:latin typeface="Calibri" panose="020F0502020204030204" pitchFamily="34" charset="0"/>
              <a:cs typeface="Calibri" panose="020F0502020204030204" pitchFamily="34" charset="0"/>
            </a:rPr>
            <a:t>Recepción y confirmación orden compra</a:t>
          </a:r>
          <a:endParaRPr lang="es-PE" dirty="0">
            <a:latin typeface="Calibri" panose="020F0502020204030204" pitchFamily="34" charset="0"/>
            <a:cs typeface="Calibri" panose="020F0502020204030204" pitchFamily="34" charset="0"/>
          </a:endParaRPr>
        </a:p>
      </dgm:t>
    </dgm:pt>
    <dgm:pt modelId="{4DB782CC-36F5-4396-A280-D4FECF89809C}" type="sibTrans" cxnId="{3D4595D3-C4A7-4F84-9DB5-641FAB583698}">
      <dgm:prSet/>
      <dgm:spPr/>
      <dgm:t>
        <a:bodyPr/>
        <a:lstStyle/>
        <a:p>
          <a:endParaRPr lang="es-PE">
            <a:latin typeface="Calibri" panose="020F0502020204030204" pitchFamily="34" charset="0"/>
            <a:cs typeface="Calibri" panose="020F0502020204030204" pitchFamily="34" charset="0"/>
          </a:endParaRPr>
        </a:p>
      </dgm:t>
    </dgm:pt>
    <dgm:pt modelId="{53FB4A6E-AABA-415D-93F3-0680B1D4A1F4}" type="parTrans" cxnId="{3D4595D3-C4A7-4F84-9DB5-641FAB583698}">
      <dgm:prSet/>
      <dgm:spPr/>
      <dgm:t>
        <a:bodyPr/>
        <a:lstStyle/>
        <a:p>
          <a:endParaRPr lang="es-PE">
            <a:latin typeface="Calibri" panose="020F0502020204030204" pitchFamily="34" charset="0"/>
            <a:cs typeface="Calibri" panose="020F0502020204030204" pitchFamily="34" charset="0"/>
          </a:endParaRPr>
        </a:p>
      </dgm:t>
    </dgm:pt>
    <dgm:pt modelId="{3F097D74-C266-4F7B-A9FB-2A648C24C70E}">
      <dgm:prSet phldrT="[Texto]"/>
      <dgm:spPr/>
      <dgm:t>
        <a:bodyPr/>
        <a:lstStyle/>
        <a:p>
          <a:r>
            <a:rPr lang="es-ES">
              <a:latin typeface="Calibri" panose="020F0502020204030204" pitchFamily="34" charset="0"/>
              <a:cs typeface="Calibri" panose="020F0502020204030204" pitchFamily="34" charset="0"/>
            </a:rPr>
            <a:t>El cliente puede continuar utilizando los servicios o productos sin interrupciones.</a:t>
          </a:r>
          <a:endParaRPr lang="es-PE" dirty="0">
            <a:latin typeface="Calibri" panose="020F0502020204030204" pitchFamily="34" charset="0"/>
            <a:cs typeface="Calibri" panose="020F0502020204030204" pitchFamily="34" charset="0"/>
          </a:endParaRPr>
        </a:p>
      </dgm:t>
    </dgm:pt>
    <dgm:pt modelId="{B3F1ABFE-2A9D-4005-A638-E6715E5BD887}" type="parTrans" cxnId="{E11E4897-914D-4DC6-9DFF-E2F6F505E92E}">
      <dgm:prSet/>
      <dgm:spPr/>
      <dgm:t>
        <a:bodyPr/>
        <a:lstStyle/>
        <a:p>
          <a:endParaRPr lang="es-PE">
            <a:latin typeface="Calibri" panose="020F0502020204030204" pitchFamily="34" charset="0"/>
            <a:cs typeface="Calibri" panose="020F0502020204030204" pitchFamily="34" charset="0"/>
          </a:endParaRPr>
        </a:p>
      </dgm:t>
    </dgm:pt>
    <dgm:pt modelId="{E0AF5AAA-905A-4C0D-9FA0-362B6F03FD1F}" type="sibTrans" cxnId="{E11E4897-914D-4DC6-9DFF-E2F6F505E92E}">
      <dgm:prSet/>
      <dgm:spPr/>
      <dgm:t>
        <a:bodyPr/>
        <a:lstStyle/>
        <a:p>
          <a:endParaRPr lang="es-PE">
            <a:latin typeface="Calibri" panose="020F0502020204030204" pitchFamily="34" charset="0"/>
            <a:cs typeface="Calibri" panose="020F0502020204030204" pitchFamily="34" charset="0"/>
          </a:endParaRPr>
        </a:p>
      </dgm:t>
    </dgm:pt>
    <dgm:pt modelId="{EAC847C5-F676-41E9-B7AD-09E6234DA2D7}" type="pres">
      <dgm:prSet presAssocID="{C230E8B9-D11C-4348-8488-7485FAA3DC9E}" presName="Name0" presStyleCnt="0">
        <dgm:presLayoutVars>
          <dgm:dir/>
          <dgm:animLvl val="lvl"/>
          <dgm:resizeHandles val="exact"/>
        </dgm:presLayoutVars>
      </dgm:prSet>
      <dgm:spPr/>
    </dgm:pt>
    <dgm:pt modelId="{E1F32D76-7401-496E-A54F-AD89A3924FBA}" type="pres">
      <dgm:prSet presAssocID="{5F33CC80-064C-4A58-9876-0B4FB42A900D}" presName="composite" presStyleCnt="0"/>
      <dgm:spPr/>
    </dgm:pt>
    <dgm:pt modelId="{37F3D2CA-15A5-401D-A440-86D4CEDF5F15}" type="pres">
      <dgm:prSet presAssocID="{5F33CC80-064C-4A58-9876-0B4FB42A900D}" presName="parTx" presStyleLbl="alignNode1" presStyleIdx="0" presStyleCnt="4">
        <dgm:presLayoutVars>
          <dgm:chMax val="0"/>
          <dgm:chPref val="0"/>
          <dgm:bulletEnabled val="1"/>
        </dgm:presLayoutVars>
      </dgm:prSet>
      <dgm:spPr/>
    </dgm:pt>
    <dgm:pt modelId="{B09CF8CD-CF8D-41C9-B341-2950E50599B5}" type="pres">
      <dgm:prSet presAssocID="{5F33CC80-064C-4A58-9876-0B4FB42A900D}" presName="desTx" presStyleLbl="alignAccFollowNode1" presStyleIdx="0" presStyleCnt="4">
        <dgm:presLayoutVars>
          <dgm:bulletEnabled val="1"/>
        </dgm:presLayoutVars>
      </dgm:prSet>
      <dgm:spPr/>
    </dgm:pt>
    <dgm:pt modelId="{42EC0D9F-5C06-43A1-B7DC-FC89DDE8EBC2}" type="pres">
      <dgm:prSet presAssocID="{7475EAE2-CDD3-4752-8822-F26FF6021749}" presName="space" presStyleCnt="0"/>
      <dgm:spPr/>
    </dgm:pt>
    <dgm:pt modelId="{46615A22-E59B-4667-912F-2F03C5A4918D}" type="pres">
      <dgm:prSet presAssocID="{BDCA2F34-1F6C-4694-996F-4A6E31CC46AF}" presName="composite" presStyleCnt="0"/>
      <dgm:spPr/>
    </dgm:pt>
    <dgm:pt modelId="{D75CFAC3-0855-4D2E-8036-65E9A40C15D1}" type="pres">
      <dgm:prSet presAssocID="{BDCA2F34-1F6C-4694-996F-4A6E31CC46AF}" presName="parTx" presStyleLbl="alignNode1" presStyleIdx="1" presStyleCnt="4">
        <dgm:presLayoutVars>
          <dgm:chMax val="0"/>
          <dgm:chPref val="0"/>
          <dgm:bulletEnabled val="1"/>
        </dgm:presLayoutVars>
      </dgm:prSet>
      <dgm:spPr/>
    </dgm:pt>
    <dgm:pt modelId="{F78B94E0-E2B1-44A4-BFC2-802B22380961}" type="pres">
      <dgm:prSet presAssocID="{BDCA2F34-1F6C-4694-996F-4A6E31CC46AF}" presName="desTx" presStyleLbl="alignAccFollowNode1" presStyleIdx="1" presStyleCnt="4">
        <dgm:presLayoutVars>
          <dgm:bulletEnabled val="1"/>
        </dgm:presLayoutVars>
      </dgm:prSet>
      <dgm:spPr/>
    </dgm:pt>
    <dgm:pt modelId="{CEA133FD-9698-4959-B3F8-3EF156C219DE}" type="pres">
      <dgm:prSet presAssocID="{84DB1D46-579B-4B2A-8E6D-C20906676311}" presName="space" presStyleCnt="0"/>
      <dgm:spPr/>
    </dgm:pt>
    <dgm:pt modelId="{15E4748F-2716-4FB4-92F3-E6A429504C3D}" type="pres">
      <dgm:prSet presAssocID="{4254EF76-59BB-4D98-A75B-24D17B69CE79}" presName="composite" presStyleCnt="0"/>
      <dgm:spPr/>
    </dgm:pt>
    <dgm:pt modelId="{A52CB950-A47B-4AF2-AE34-1ABCD475FA67}" type="pres">
      <dgm:prSet presAssocID="{4254EF76-59BB-4D98-A75B-24D17B69CE79}" presName="parTx" presStyleLbl="alignNode1" presStyleIdx="2" presStyleCnt="4">
        <dgm:presLayoutVars>
          <dgm:chMax val="0"/>
          <dgm:chPref val="0"/>
          <dgm:bulletEnabled val="1"/>
        </dgm:presLayoutVars>
      </dgm:prSet>
      <dgm:spPr/>
    </dgm:pt>
    <dgm:pt modelId="{A8A8C13A-D462-46BC-BBFB-064373C7281D}" type="pres">
      <dgm:prSet presAssocID="{4254EF76-59BB-4D98-A75B-24D17B69CE79}" presName="desTx" presStyleLbl="alignAccFollowNode1" presStyleIdx="2" presStyleCnt="4">
        <dgm:presLayoutVars>
          <dgm:bulletEnabled val="1"/>
        </dgm:presLayoutVars>
      </dgm:prSet>
      <dgm:spPr/>
    </dgm:pt>
    <dgm:pt modelId="{7CE26910-DD4E-45F8-A01C-A8FA18AC4B20}" type="pres">
      <dgm:prSet presAssocID="{4DB782CC-36F5-4396-A280-D4FECF89809C}" presName="space" presStyleCnt="0"/>
      <dgm:spPr/>
    </dgm:pt>
    <dgm:pt modelId="{9B2FB070-9147-4D14-B07C-3C28AC8336DD}" type="pres">
      <dgm:prSet presAssocID="{BFD35E85-C586-4CE3-9D53-842918E65DC5}" presName="composite" presStyleCnt="0"/>
      <dgm:spPr/>
    </dgm:pt>
    <dgm:pt modelId="{D71C050B-DA35-4C58-90F9-C6BCA5C666F5}" type="pres">
      <dgm:prSet presAssocID="{BFD35E85-C586-4CE3-9D53-842918E65DC5}" presName="parTx" presStyleLbl="alignNode1" presStyleIdx="3" presStyleCnt="4">
        <dgm:presLayoutVars>
          <dgm:chMax val="0"/>
          <dgm:chPref val="0"/>
          <dgm:bulletEnabled val="1"/>
        </dgm:presLayoutVars>
      </dgm:prSet>
      <dgm:spPr/>
    </dgm:pt>
    <dgm:pt modelId="{55BE74F6-4652-4F24-9B95-3699DA66E7DE}" type="pres">
      <dgm:prSet presAssocID="{BFD35E85-C586-4CE3-9D53-842918E65DC5}" presName="desTx" presStyleLbl="alignAccFollowNode1" presStyleIdx="3" presStyleCnt="4">
        <dgm:presLayoutVars>
          <dgm:bulletEnabled val="1"/>
        </dgm:presLayoutVars>
      </dgm:prSet>
      <dgm:spPr/>
    </dgm:pt>
  </dgm:ptLst>
  <dgm:cxnLst>
    <dgm:cxn modelId="{7E874A09-C876-4862-8E12-5E5908DAE781}" srcId="{4254EF76-59BB-4D98-A75B-24D17B69CE79}" destId="{73E3473F-647D-4386-95C0-8584343A2F42}" srcOrd="2" destOrd="0" parTransId="{F00A38B8-84F6-4362-A5DB-B479DCC80774}" sibTransId="{1989E06B-5CE5-45A8-8219-BF75E04D668A}"/>
    <dgm:cxn modelId="{52AB4911-B978-40DC-B32C-E9C38C4EBCB1}" type="presOf" srcId="{BFD35E85-C586-4CE3-9D53-842918E65DC5}" destId="{D71C050B-DA35-4C58-90F9-C6BCA5C666F5}" srcOrd="0" destOrd="0" presId="urn:microsoft.com/office/officeart/2005/8/layout/hList1"/>
    <dgm:cxn modelId="{8D38A416-3959-4672-99E3-5191505738DF}" srcId="{BDCA2F34-1F6C-4694-996F-4A6E31CC46AF}" destId="{4ADA9995-C305-4DB5-984A-11C7DF0A8899}" srcOrd="0" destOrd="0" parTransId="{77E37BC6-674C-44D1-A004-008F790EEAFE}" sibTransId="{ED6DDE3C-10D7-48D4-9837-C7308A666A72}"/>
    <dgm:cxn modelId="{4617B81A-275B-412B-A8FD-498EBBEFF01D}" srcId="{C230E8B9-D11C-4348-8488-7485FAA3DC9E}" destId="{BDCA2F34-1F6C-4694-996F-4A6E31CC46AF}" srcOrd="1" destOrd="0" parTransId="{E0478E00-2DE1-4134-8DD2-163A73070B84}" sibTransId="{84DB1D46-579B-4B2A-8E6D-C20906676311}"/>
    <dgm:cxn modelId="{3B40BD23-F1FD-4525-8E45-8E5D94D3AFA3}" type="presOf" srcId="{5F33CC80-064C-4A58-9876-0B4FB42A900D}" destId="{37F3D2CA-15A5-401D-A440-86D4CEDF5F15}" srcOrd="0" destOrd="0" presId="urn:microsoft.com/office/officeart/2005/8/layout/hList1"/>
    <dgm:cxn modelId="{75AE0331-8E0F-4EE0-8A56-91C3F40E6E8F}" srcId="{5F33CC80-064C-4A58-9876-0B4FB42A900D}" destId="{58999B60-EB1A-49FD-809B-7FE7D5373774}" srcOrd="0" destOrd="0" parTransId="{3E61F7B9-1E7F-40C8-81DE-064DCC3DB562}" sibTransId="{0116F049-70C7-4553-B458-8B8E1CFFF944}"/>
    <dgm:cxn modelId="{1CEE733E-AD0D-4FB4-8DEF-9470D44C7D5A}" type="presOf" srcId="{BDCA2F34-1F6C-4694-996F-4A6E31CC46AF}" destId="{D75CFAC3-0855-4D2E-8036-65E9A40C15D1}" srcOrd="0" destOrd="0" presId="urn:microsoft.com/office/officeart/2005/8/layout/hList1"/>
    <dgm:cxn modelId="{5884FC3E-DAB4-45EB-B729-35B877C1373C}" srcId="{BDCA2F34-1F6C-4694-996F-4A6E31CC46AF}" destId="{FACD8206-BF8E-42BF-AD8B-87E9659AA457}" srcOrd="1" destOrd="0" parTransId="{1A362421-9D11-4623-8A5C-91A26C84A212}" sibTransId="{7C144868-F6D3-4B0B-9D7C-AAF59D4A0E9E}"/>
    <dgm:cxn modelId="{8FBAAD40-62F4-4927-B36E-3AB1FB3A956F}" type="presOf" srcId="{C230E8B9-D11C-4348-8488-7485FAA3DC9E}" destId="{EAC847C5-F676-41E9-B7AD-09E6234DA2D7}" srcOrd="0" destOrd="0" presId="urn:microsoft.com/office/officeart/2005/8/layout/hList1"/>
    <dgm:cxn modelId="{3A4EB06C-6147-482D-9C61-0018744E8A07}" type="presOf" srcId="{3F097D74-C266-4F7B-A9FB-2A648C24C70E}" destId="{F78B94E0-E2B1-44A4-BFC2-802B22380961}" srcOrd="0" destOrd="2" presId="urn:microsoft.com/office/officeart/2005/8/layout/hList1"/>
    <dgm:cxn modelId="{11E46D6F-9915-4B09-B011-CB4597344D21}" srcId="{BFD35E85-C586-4CE3-9D53-842918E65DC5}" destId="{B78388F6-E8AD-41E8-8B0F-47D5C08353CA}" srcOrd="2" destOrd="0" parTransId="{67C06E52-6656-44B7-BE06-DA12FA990CAD}" sibTransId="{0E92A316-BF52-4E9D-A297-14E6C5D5B5E5}"/>
    <dgm:cxn modelId="{F531AD54-E143-42BE-A252-6E97CE3195E7}" type="presOf" srcId="{B78388F6-E8AD-41E8-8B0F-47D5C08353CA}" destId="{55BE74F6-4652-4F24-9B95-3699DA66E7DE}" srcOrd="0" destOrd="2" presId="urn:microsoft.com/office/officeart/2005/8/layout/hList1"/>
    <dgm:cxn modelId="{5E75C055-0B19-467D-B004-B04607377766}" type="presOf" srcId="{F73FAC49-404F-4FC1-871F-8CFACD7079B8}" destId="{B09CF8CD-CF8D-41C9-B341-2950E50599B5}" srcOrd="0" destOrd="1" presId="urn:microsoft.com/office/officeart/2005/8/layout/hList1"/>
    <dgm:cxn modelId="{80B9FA57-179D-4E50-B64E-26EC6CCFAB19}" type="presOf" srcId="{58999B60-EB1A-49FD-809B-7FE7D5373774}" destId="{B09CF8CD-CF8D-41C9-B341-2950E50599B5}" srcOrd="0" destOrd="0" presId="urn:microsoft.com/office/officeart/2005/8/layout/hList1"/>
    <dgm:cxn modelId="{164E3F58-7880-4A3B-B6F7-A0258D52CBF2}" type="presOf" srcId="{73E3473F-647D-4386-95C0-8584343A2F42}" destId="{A8A8C13A-D462-46BC-BBFB-064373C7281D}" srcOrd="0" destOrd="2" presId="urn:microsoft.com/office/officeart/2005/8/layout/hList1"/>
    <dgm:cxn modelId="{E5EAF38B-7E86-4D92-A147-4ABEF817DE96}" type="presOf" srcId="{4ADA9995-C305-4DB5-984A-11C7DF0A8899}" destId="{F78B94E0-E2B1-44A4-BFC2-802B22380961}" srcOrd="0" destOrd="0" presId="urn:microsoft.com/office/officeart/2005/8/layout/hList1"/>
    <dgm:cxn modelId="{B682498F-044E-4BA9-8383-034749CEFC27}" type="presOf" srcId="{A78BF28C-C702-4C88-8240-0E3F3FA8C1D0}" destId="{55BE74F6-4652-4F24-9B95-3699DA66E7DE}" srcOrd="0" destOrd="0" presId="urn:microsoft.com/office/officeart/2005/8/layout/hList1"/>
    <dgm:cxn modelId="{E11E4897-914D-4DC6-9DFF-E2F6F505E92E}" srcId="{BDCA2F34-1F6C-4694-996F-4A6E31CC46AF}" destId="{3F097D74-C266-4F7B-A9FB-2A648C24C70E}" srcOrd="2" destOrd="0" parTransId="{B3F1ABFE-2A9D-4005-A638-E6715E5BD887}" sibTransId="{E0AF5AAA-905A-4C0D-9FA0-362B6F03FD1F}"/>
    <dgm:cxn modelId="{84044CA9-7BAF-45B7-8B26-951F5926D377}" type="presOf" srcId="{70184F65-745C-41D3-B480-52CC6022812B}" destId="{B09CF8CD-CF8D-41C9-B341-2950E50599B5}" srcOrd="0" destOrd="2" presId="urn:microsoft.com/office/officeart/2005/8/layout/hList1"/>
    <dgm:cxn modelId="{0E4E92B1-E572-4EE2-956D-D21476646EEE}" type="presOf" srcId="{1B218B43-7873-4D97-AE7A-B56A9DADB3F5}" destId="{55BE74F6-4652-4F24-9B95-3699DA66E7DE}" srcOrd="0" destOrd="1" presId="urn:microsoft.com/office/officeart/2005/8/layout/hList1"/>
    <dgm:cxn modelId="{8BE196B8-BABC-4F50-9012-9A770E67E1D9}" type="presOf" srcId="{3050AAA2-719C-4144-B4C9-95F7A746D080}" destId="{A8A8C13A-D462-46BC-BBFB-064373C7281D}" srcOrd="0" destOrd="1" presId="urn:microsoft.com/office/officeart/2005/8/layout/hList1"/>
    <dgm:cxn modelId="{BD84CDB9-F058-4607-90E0-FD4AFC6E1F34}" srcId="{BFD35E85-C586-4CE3-9D53-842918E65DC5}" destId="{1B218B43-7873-4D97-AE7A-B56A9DADB3F5}" srcOrd="1" destOrd="0" parTransId="{68401DCE-77CB-42D5-8F06-A445E7AF5333}" sibTransId="{A938420A-E457-41EF-A644-47095C76873C}"/>
    <dgm:cxn modelId="{1FBCA1C4-DF8F-41C2-A963-D7EC63F6AD85}" type="presOf" srcId="{FACD8206-BF8E-42BF-AD8B-87E9659AA457}" destId="{F78B94E0-E2B1-44A4-BFC2-802B22380961}" srcOrd="0" destOrd="1" presId="urn:microsoft.com/office/officeart/2005/8/layout/hList1"/>
    <dgm:cxn modelId="{548EDFC8-772A-4BCD-BD0D-15914ECD867A}" srcId="{4254EF76-59BB-4D98-A75B-24D17B69CE79}" destId="{3050AAA2-719C-4144-B4C9-95F7A746D080}" srcOrd="1" destOrd="0" parTransId="{2D564BC6-9069-42E4-A85A-C1EC6FF9FF55}" sibTransId="{9D5489F8-11CF-4EDE-8EF5-32915198E087}"/>
    <dgm:cxn modelId="{42111CCD-C6A2-4D67-BB89-6B4D3FB8660A}" srcId="{C230E8B9-D11C-4348-8488-7485FAA3DC9E}" destId="{5F33CC80-064C-4A58-9876-0B4FB42A900D}" srcOrd="0" destOrd="0" parTransId="{CE5C1301-A7E9-402C-A17C-80C879D77764}" sibTransId="{7475EAE2-CDD3-4752-8822-F26FF6021749}"/>
    <dgm:cxn modelId="{3D4595D3-C4A7-4F84-9DB5-641FAB583698}" srcId="{C230E8B9-D11C-4348-8488-7485FAA3DC9E}" destId="{4254EF76-59BB-4D98-A75B-24D17B69CE79}" srcOrd="2" destOrd="0" parTransId="{53FB4A6E-AABA-415D-93F3-0680B1D4A1F4}" sibTransId="{4DB782CC-36F5-4396-A280-D4FECF89809C}"/>
    <dgm:cxn modelId="{55AFCDD5-A69C-43EB-BB61-24F59E5C9753}" srcId="{5F33CC80-064C-4A58-9876-0B4FB42A900D}" destId="{F73FAC49-404F-4FC1-871F-8CFACD7079B8}" srcOrd="1" destOrd="0" parTransId="{FE7A30B7-6D59-4E03-9617-966B649AAD9F}" sibTransId="{9EB429C7-97D9-437A-BEF5-10C36CAE17C5}"/>
    <dgm:cxn modelId="{2FDFDCE1-CAB3-496B-9D2B-FFC70AA85615}" srcId="{BFD35E85-C586-4CE3-9D53-842918E65DC5}" destId="{A78BF28C-C702-4C88-8240-0E3F3FA8C1D0}" srcOrd="0" destOrd="0" parTransId="{4C9EBAD0-962F-4180-B3BC-525A2880760A}" sibTransId="{8DD1D0E6-0AB7-4382-88B5-B69EE5E19A8B}"/>
    <dgm:cxn modelId="{9ED021E7-BE65-4176-86F0-65E2D2816B5A}" srcId="{5F33CC80-064C-4A58-9876-0B4FB42A900D}" destId="{70184F65-745C-41D3-B480-52CC6022812B}" srcOrd="2" destOrd="0" parTransId="{2307BF4A-7D92-46B4-9632-0E1D63CC74F9}" sibTransId="{36E0EE3F-E767-4104-8B6D-83270106F7FB}"/>
    <dgm:cxn modelId="{2E60EFEA-9171-4918-AFF7-2F2546FB144D}" srcId="{4254EF76-59BB-4D98-A75B-24D17B69CE79}" destId="{15CFD030-B930-4ED3-AD2D-ECE82409992D}" srcOrd="0" destOrd="0" parTransId="{9BEFADA2-2C40-45FE-A1EB-41956AC71386}" sibTransId="{7B98A6B9-5CB4-4F51-85E7-08F04BD1DD46}"/>
    <dgm:cxn modelId="{9D39F1EC-8705-4837-BF35-2CEEE76E8DFC}" type="presOf" srcId="{4254EF76-59BB-4D98-A75B-24D17B69CE79}" destId="{A52CB950-A47B-4AF2-AE34-1ABCD475FA67}" srcOrd="0" destOrd="0" presId="urn:microsoft.com/office/officeart/2005/8/layout/hList1"/>
    <dgm:cxn modelId="{B8AD6DF9-101F-4697-96F1-F10A26EB0369}" type="presOf" srcId="{15CFD030-B930-4ED3-AD2D-ECE82409992D}" destId="{A8A8C13A-D462-46BC-BBFB-064373C7281D}" srcOrd="0" destOrd="0" presId="urn:microsoft.com/office/officeart/2005/8/layout/hList1"/>
    <dgm:cxn modelId="{4D249FFA-3EB9-4E5B-B5A3-BC233248B1A7}" srcId="{C230E8B9-D11C-4348-8488-7485FAA3DC9E}" destId="{BFD35E85-C586-4CE3-9D53-842918E65DC5}" srcOrd="3" destOrd="0" parTransId="{9BB65BA0-A0A1-465B-BB89-6F21F1527337}" sibTransId="{732E45BD-DBB3-449B-86CD-C5832287ED2B}"/>
    <dgm:cxn modelId="{9B117866-D020-40DA-AFED-47C9B4E9BF98}" type="presParOf" srcId="{EAC847C5-F676-41E9-B7AD-09E6234DA2D7}" destId="{E1F32D76-7401-496E-A54F-AD89A3924FBA}" srcOrd="0" destOrd="0" presId="urn:microsoft.com/office/officeart/2005/8/layout/hList1"/>
    <dgm:cxn modelId="{CBC374FB-7386-4BF5-9616-25808B12607B}" type="presParOf" srcId="{E1F32D76-7401-496E-A54F-AD89A3924FBA}" destId="{37F3D2CA-15A5-401D-A440-86D4CEDF5F15}" srcOrd="0" destOrd="0" presId="urn:microsoft.com/office/officeart/2005/8/layout/hList1"/>
    <dgm:cxn modelId="{926276A3-6FF4-4E8B-93A3-A7D1AA19336A}" type="presParOf" srcId="{E1F32D76-7401-496E-A54F-AD89A3924FBA}" destId="{B09CF8CD-CF8D-41C9-B341-2950E50599B5}" srcOrd="1" destOrd="0" presId="urn:microsoft.com/office/officeart/2005/8/layout/hList1"/>
    <dgm:cxn modelId="{3D1AE1AD-3B9C-43F6-B301-4918C25E6114}" type="presParOf" srcId="{EAC847C5-F676-41E9-B7AD-09E6234DA2D7}" destId="{42EC0D9F-5C06-43A1-B7DC-FC89DDE8EBC2}" srcOrd="1" destOrd="0" presId="urn:microsoft.com/office/officeart/2005/8/layout/hList1"/>
    <dgm:cxn modelId="{49373B1F-8FDD-460F-9E73-686FDF64EEC7}" type="presParOf" srcId="{EAC847C5-F676-41E9-B7AD-09E6234DA2D7}" destId="{46615A22-E59B-4667-912F-2F03C5A4918D}" srcOrd="2" destOrd="0" presId="urn:microsoft.com/office/officeart/2005/8/layout/hList1"/>
    <dgm:cxn modelId="{737293ED-D525-4861-8E03-051EE2967EED}" type="presParOf" srcId="{46615A22-E59B-4667-912F-2F03C5A4918D}" destId="{D75CFAC3-0855-4D2E-8036-65E9A40C15D1}" srcOrd="0" destOrd="0" presId="urn:microsoft.com/office/officeart/2005/8/layout/hList1"/>
    <dgm:cxn modelId="{2156EBD1-BEE8-4633-B14B-2B79506305AD}" type="presParOf" srcId="{46615A22-E59B-4667-912F-2F03C5A4918D}" destId="{F78B94E0-E2B1-44A4-BFC2-802B22380961}" srcOrd="1" destOrd="0" presId="urn:microsoft.com/office/officeart/2005/8/layout/hList1"/>
    <dgm:cxn modelId="{AA6F7E25-1350-479B-AAFE-AFEFB87E735D}" type="presParOf" srcId="{EAC847C5-F676-41E9-B7AD-09E6234DA2D7}" destId="{CEA133FD-9698-4959-B3F8-3EF156C219DE}" srcOrd="3" destOrd="0" presId="urn:microsoft.com/office/officeart/2005/8/layout/hList1"/>
    <dgm:cxn modelId="{B7239F02-9B95-445C-B9F1-56850DB25AEC}" type="presParOf" srcId="{EAC847C5-F676-41E9-B7AD-09E6234DA2D7}" destId="{15E4748F-2716-4FB4-92F3-E6A429504C3D}" srcOrd="4" destOrd="0" presId="urn:microsoft.com/office/officeart/2005/8/layout/hList1"/>
    <dgm:cxn modelId="{B25CD789-1669-4DCD-B1E9-A1664CA72FBD}" type="presParOf" srcId="{15E4748F-2716-4FB4-92F3-E6A429504C3D}" destId="{A52CB950-A47B-4AF2-AE34-1ABCD475FA67}" srcOrd="0" destOrd="0" presId="urn:microsoft.com/office/officeart/2005/8/layout/hList1"/>
    <dgm:cxn modelId="{D8ADB886-C9CE-4769-A53E-D7159C17338E}" type="presParOf" srcId="{15E4748F-2716-4FB4-92F3-E6A429504C3D}" destId="{A8A8C13A-D462-46BC-BBFB-064373C7281D}" srcOrd="1" destOrd="0" presId="urn:microsoft.com/office/officeart/2005/8/layout/hList1"/>
    <dgm:cxn modelId="{C921E77E-484D-48C8-8441-E922A609F87E}" type="presParOf" srcId="{EAC847C5-F676-41E9-B7AD-09E6234DA2D7}" destId="{7CE26910-DD4E-45F8-A01C-A8FA18AC4B20}" srcOrd="5" destOrd="0" presId="urn:microsoft.com/office/officeart/2005/8/layout/hList1"/>
    <dgm:cxn modelId="{D1A309FF-3250-496C-844E-7299A5830088}" type="presParOf" srcId="{EAC847C5-F676-41E9-B7AD-09E6234DA2D7}" destId="{9B2FB070-9147-4D14-B07C-3C28AC8336DD}" srcOrd="6" destOrd="0" presId="urn:microsoft.com/office/officeart/2005/8/layout/hList1"/>
    <dgm:cxn modelId="{D645B50B-F6BC-4F1C-8374-10752E5EC0A2}" type="presParOf" srcId="{9B2FB070-9147-4D14-B07C-3C28AC8336DD}" destId="{D71C050B-DA35-4C58-90F9-C6BCA5C666F5}" srcOrd="0" destOrd="0" presId="urn:microsoft.com/office/officeart/2005/8/layout/hList1"/>
    <dgm:cxn modelId="{A15E3778-C69C-4505-9C13-057580745D12}" type="presParOf" srcId="{9B2FB070-9147-4D14-B07C-3C28AC8336DD}" destId="{55BE74F6-4652-4F24-9B95-3699DA66E7DE}"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97FFB-31FD-4F17-8A8E-1296E08CC223}">
      <dsp:nvSpPr>
        <dsp:cNvPr id="0" name=""/>
        <dsp:cNvSpPr/>
      </dsp:nvSpPr>
      <dsp:spPr>
        <a:xfrm>
          <a:off x="35" y="312602"/>
          <a:ext cx="3415870" cy="604800"/>
        </a:xfrm>
        <a:prstGeom prst="rect">
          <a:avLst/>
        </a:prstGeom>
        <a:solidFill>
          <a:schemeClr val="accent1">
            <a:hueOff val="0"/>
            <a:satOff val="0"/>
            <a:lumOff val="0"/>
            <a:alphaOff val="0"/>
          </a:schemeClr>
        </a:solidFill>
        <a:ln w="381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s-ES" sz="2100" b="1" kern="1200" dirty="0" err="1">
              <a:latin typeface="Calibri" panose="020F0502020204030204" pitchFamily="34" charset="0"/>
              <a:cs typeface="Calibri" panose="020F0502020204030204" pitchFamily="34" charset="0"/>
            </a:rPr>
            <a:t>Push</a:t>
          </a:r>
          <a:endParaRPr lang="es-PE" sz="2100" b="1" kern="1200" dirty="0">
            <a:latin typeface="Calibri" panose="020F0502020204030204" pitchFamily="34" charset="0"/>
            <a:cs typeface="Calibri" panose="020F0502020204030204" pitchFamily="34" charset="0"/>
          </a:endParaRPr>
        </a:p>
      </dsp:txBody>
      <dsp:txXfrm>
        <a:off x="35" y="312602"/>
        <a:ext cx="3415870" cy="604800"/>
      </dsp:txXfrm>
    </dsp:sp>
    <dsp:sp modelId="{C888BFAE-E3A1-4BB1-8B32-79C895D76264}">
      <dsp:nvSpPr>
        <dsp:cNvPr id="0" name=""/>
        <dsp:cNvSpPr/>
      </dsp:nvSpPr>
      <dsp:spPr>
        <a:xfrm>
          <a:off x="35" y="917402"/>
          <a:ext cx="3415870" cy="2466125"/>
        </a:xfrm>
        <a:prstGeom prst="rect">
          <a:avLst/>
        </a:prstGeom>
        <a:solidFill>
          <a:schemeClr val="accent1">
            <a:alpha val="90000"/>
            <a:tint val="40000"/>
            <a:hueOff val="0"/>
            <a:satOff val="0"/>
            <a:lumOff val="0"/>
            <a:alphaOff val="0"/>
          </a:schemeClr>
        </a:solidFill>
        <a:ln w="381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Se calcula la demanda sin conocer los pedidos de los clientes.</a:t>
          </a:r>
          <a:endParaRPr lang="es-PE" sz="2100" kern="1200" dirty="0">
            <a:latin typeface="Calibri" panose="020F0502020204030204" pitchFamily="34" charset="0"/>
            <a:cs typeface="Calibri" panose="020F0502020204030204" pitchFamily="34" charset="0"/>
          </a:endParaRPr>
        </a:p>
        <a:p>
          <a:pPr marL="228600" lvl="1" indent="-228600" algn="l" defTabSz="933450">
            <a:lnSpc>
              <a:spcPct val="90000"/>
            </a:lnSpc>
            <a:spcBef>
              <a:spcPct val="0"/>
            </a:spcBef>
            <a:spcAft>
              <a:spcPct val="15000"/>
            </a:spcAft>
            <a:buChar char="•"/>
          </a:pPr>
          <a:r>
            <a:rPr lang="es-ES" sz="2100" b="1" kern="1200" dirty="0">
              <a:latin typeface="Calibri" panose="020F0502020204030204" pitchFamily="34" charset="0"/>
              <a:cs typeface="Calibri" panose="020F0502020204030204" pitchFamily="34" charset="0"/>
            </a:rPr>
            <a:t>Ejemplo:  </a:t>
          </a:r>
          <a:r>
            <a:rPr lang="es-ES" sz="2100" kern="1200" dirty="0">
              <a:latin typeface="Calibri" panose="020F0502020204030204" pitchFamily="34" charset="0"/>
              <a:cs typeface="Calibri" panose="020F0502020204030204" pitchFamily="34" charset="0"/>
            </a:rPr>
            <a:t>Importar autos para luego exhibirlos y venderlos.</a:t>
          </a:r>
          <a:endParaRPr lang="es-PE" sz="2100" kern="1200" dirty="0">
            <a:latin typeface="Calibri" panose="020F0502020204030204" pitchFamily="34" charset="0"/>
            <a:cs typeface="Calibri" panose="020F0502020204030204" pitchFamily="34" charset="0"/>
          </a:endParaRPr>
        </a:p>
      </dsp:txBody>
      <dsp:txXfrm>
        <a:off x="35" y="917402"/>
        <a:ext cx="3415870" cy="2466125"/>
      </dsp:txXfrm>
    </dsp:sp>
    <dsp:sp modelId="{609E863B-4069-4051-AB45-76BC312C5331}">
      <dsp:nvSpPr>
        <dsp:cNvPr id="0" name=""/>
        <dsp:cNvSpPr/>
      </dsp:nvSpPr>
      <dsp:spPr>
        <a:xfrm>
          <a:off x="3894127" y="312602"/>
          <a:ext cx="3415870" cy="604800"/>
        </a:xfrm>
        <a:prstGeom prst="rect">
          <a:avLst/>
        </a:prstGeom>
        <a:solidFill>
          <a:schemeClr val="accent1">
            <a:hueOff val="0"/>
            <a:satOff val="0"/>
            <a:lumOff val="0"/>
            <a:alphaOff val="0"/>
          </a:schemeClr>
        </a:solidFill>
        <a:ln w="381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s-ES" sz="2100" b="1" kern="1200" dirty="0" err="1">
              <a:latin typeface="Calibri" panose="020F0502020204030204" pitchFamily="34" charset="0"/>
              <a:cs typeface="Calibri" panose="020F0502020204030204" pitchFamily="34" charset="0"/>
            </a:rPr>
            <a:t>Pull</a:t>
          </a:r>
          <a:endParaRPr lang="es-PE" sz="2100" b="1" kern="1200" dirty="0">
            <a:latin typeface="Calibri" panose="020F0502020204030204" pitchFamily="34" charset="0"/>
            <a:cs typeface="Calibri" panose="020F0502020204030204" pitchFamily="34" charset="0"/>
          </a:endParaRPr>
        </a:p>
      </dsp:txBody>
      <dsp:txXfrm>
        <a:off x="3894127" y="312602"/>
        <a:ext cx="3415870" cy="604800"/>
      </dsp:txXfrm>
    </dsp:sp>
    <dsp:sp modelId="{200835F4-643C-49EA-87FF-725880EBBA77}">
      <dsp:nvSpPr>
        <dsp:cNvPr id="0" name=""/>
        <dsp:cNvSpPr/>
      </dsp:nvSpPr>
      <dsp:spPr>
        <a:xfrm>
          <a:off x="3894127" y="917402"/>
          <a:ext cx="3415870" cy="2466125"/>
        </a:xfrm>
        <a:prstGeom prst="rect">
          <a:avLst/>
        </a:prstGeom>
        <a:solidFill>
          <a:schemeClr val="accent1">
            <a:alpha val="90000"/>
            <a:tint val="40000"/>
            <a:hueOff val="0"/>
            <a:satOff val="0"/>
            <a:lumOff val="0"/>
            <a:alphaOff val="0"/>
          </a:schemeClr>
        </a:solidFill>
        <a:ln w="381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Solo se planifica y produce bienes bajo demanda real.</a:t>
          </a:r>
          <a:endParaRPr lang="es-PE" sz="2100" kern="1200" dirty="0">
            <a:latin typeface="Calibri" panose="020F0502020204030204" pitchFamily="34" charset="0"/>
            <a:cs typeface="Calibri" panose="020F0502020204030204" pitchFamily="34" charset="0"/>
          </a:endParaRP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Está relacionado al concepto de Just-in-time.</a:t>
          </a:r>
          <a:endParaRPr lang="es-PE" sz="2100" kern="1200" dirty="0">
            <a:latin typeface="Calibri" panose="020F0502020204030204" pitchFamily="34" charset="0"/>
            <a:cs typeface="Calibri" panose="020F0502020204030204" pitchFamily="34" charset="0"/>
          </a:endParaRPr>
        </a:p>
        <a:p>
          <a:pPr marL="228600" lvl="1" indent="-228600" algn="l" defTabSz="933450">
            <a:lnSpc>
              <a:spcPct val="90000"/>
            </a:lnSpc>
            <a:spcBef>
              <a:spcPct val="0"/>
            </a:spcBef>
            <a:spcAft>
              <a:spcPct val="15000"/>
            </a:spcAft>
            <a:buChar char="•"/>
          </a:pPr>
          <a:r>
            <a:rPr lang="es-ES" sz="2100" b="1" kern="1200" dirty="0">
              <a:latin typeface="Calibri" panose="020F0502020204030204" pitchFamily="34" charset="0"/>
              <a:cs typeface="Calibri" panose="020F0502020204030204" pitchFamily="34" charset="0"/>
            </a:rPr>
            <a:t>Ejemplo: </a:t>
          </a:r>
          <a:r>
            <a:rPr lang="es-ES" sz="2100" kern="1200" dirty="0">
              <a:latin typeface="Calibri" panose="020F0502020204030204" pitchFamily="34" charset="0"/>
              <a:cs typeface="Calibri" panose="020F0502020204030204" pitchFamily="34" charset="0"/>
            </a:rPr>
            <a:t>Dell solo produce equipos informáticos a pedido de cada cliente.</a:t>
          </a:r>
          <a:endParaRPr lang="es-PE" sz="2100" kern="1200" dirty="0">
            <a:latin typeface="Calibri" panose="020F0502020204030204" pitchFamily="34" charset="0"/>
            <a:cs typeface="Calibri" panose="020F0502020204030204" pitchFamily="34" charset="0"/>
          </a:endParaRPr>
        </a:p>
      </dsp:txBody>
      <dsp:txXfrm>
        <a:off x="3894127" y="917402"/>
        <a:ext cx="3415870" cy="2466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3D2CA-15A5-401D-A440-86D4CEDF5F15}">
      <dsp:nvSpPr>
        <dsp:cNvPr id="0" name=""/>
        <dsp:cNvSpPr/>
      </dsp:nvSpPr>
      <dsp:spPr>
        <a:xfrm>
          <a:off x="3098" y="151424"/>
          <a:ext cx="1863343" cy="549501"/>
        </a:xfrm>
        <a:prstGeom prst="rect">
          <a:avLst/>
        </a:prstGeom>
        <a:solidFill>
          <a:schemeClr val="accent3">
            <a:hueOff val="0"/>
            <a:satOff val="0"/>
            <a:lumOff val="0"/>
            <a:alphaOff val="0"/>
          </a:schemeClr>
        </a:solidFill>
        <a:ln w="381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s-PE" sz="1500" b="1" i="0" kern="1200" dirty="0">
              <a:latin typeface="Calibri" panose="020F0502020204030204" pitchFamily="34" charset="0"/>
              <a:cs typeface="Calibri" panose="020F0502020204030204" pitchFamily="34" charset="0"/>
            </a:rPr>
            <a:t>Solicitudes de créditos</a:t>
          </a:r>
          <a:endParaRPr lang="es-PE" sz="1500" kern="1200" dirty="0">
            <a:latin typeface="Calibri" panose="020F0502020204030204" pitchFamily="34" charset="0"/>
            <a:cs typeface="Calibri" panose="020F0502020204030204" pitchFamily="34" charset="0"/>
          </a:endParaRPr>
        </a:p>
      </dsp:txBody>
      <dsp:txXfrm>
        <a:off x="3098" y="151424"/>
        <a:ext cx="1863343" cy="549501"/>
      </dsp:txXfrm>
    </dsp:sp>
    <dsp:sp modelId="{B09CF8CD-CF8D-41C9-B341-2950E50599B5}">
      <dsp:nvSpPr>
        <dsp:cNvPr id="0" name=""/>
        <dsp:cNvSpPr/>
      </dsp:nvSpPr>
      <dsp:spPr>
        <a:xfrm>
          <a:off x="3098" y="700925"/>
          <a:ext cx="1863343" cy="3211650"/>
        </a:xfrm>
        <a:prstGeom prst="rect">
          <a:avLst/>
        </a:prstGeom>
        <a:solidFill>
          <a:schemeClr val="accent3">
            <a:tint val="40000"/>
            <a:alpha val="90000"/>
            <a:hueOff val="0"/>
            <a:satOff val="0"/>
            <a:lumOff val="0"/>
            <a:alphaOff val="0"/>
          </a:schemeClr>
        </a:solidFill>
        <a:ln w="381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es-ES" sz="1500" b="0" i="0" kern="1200" dirty="0">
              <a:latin typeface="Calibri" panose="020F0502020204030204" pitchFamily="34" charset="0"/>
              <a:cs typeface="Calibri" panose="020F0502020204030204" pitchFamily="34" charset="0"/>
            </a:rPr>
            <a:t>Un cliente solicita una tarjeta de crédito.</a:t>
          </a:r>
          <a:endParaRPr lang="es-PE" sz="1500" kern="1200" dirty="0">
            <a:latin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ct val="15000"/>
            </a:spcAft>
            <a:buChar char="•"/>
          </a:pPr>
          <a:r>
            <a:rPr lang="es-ES" sz="1500" b="0" i="0" kern="1200" dirty="0">
              <a:latin typeface="Calibri" panose="020F0502020204030204" pitchFamily="34" charset="0"/>
              <a:cs typeface="Calibri" panose="020F0502020204030204" pitchFamily="34" charset="0"/>
            </a:rPr>
            <a:t>El proceso atraviesa varias etapas, desde la solicitud inicial, la evaluación de la solvencia, hasta la aprobación o rechazo.</a:t>
          </a:r>
          <a:endParaRPr lang="es-PE" sz="1500" kern="1200" dirty="0">
            <a:latin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ct val="15000"/>
            </a:spcAft>
            <a:buChar char="•"/>
          </a:pPr>
          <a:r>
            <a:rPr lang="es-ES" sz="1500" b="0" i="0" kern="1200" dirty="0">
              <a:latin typeface="Calibri" panose="020F0502020204030204" pitchFamily="34" charset="0"/>
              <a:cs typeface="Calibri" panose="020F0502020204030204" pitchFamily="34" charset="0"/>
            </a:rPr>
            <a:t>Si se aprueba, el cliente recibe la tarjeta de crédito que solicitó.</a:t>
          </a:r>
          <a:endParaRPr lang="es-PE" sz="1500" kern="1200" dirty="0">
            <a:latin typeface="Calibri" panose="020F0502020204030204" pitchFamily="34" charset="0"/>
            <a:cs typeface="Calibri" panose="020F0502020204030204" pitchFamily="34" charset="0"/>
          </a:endParaRPr>
        </a:p>
      </dsp:txBody>
      <dsp:txXfrm>
        <a:off x="3098" y="700925"/>
        <a:ext cx="1863343" cy="3211650"/>
      </dsp:txXfrm>
    </dsp:sp>
    <dsp:sp modelId="{D75CFAC3-0855-4D2E-8036-65E9A40C15D1}">
      <dsp:nvSpPr>
        <dsp:cNvPr id="0" name=""/>
        <dsp:cNvSpPr/>
      </dsp:nvSpPr>
      <dsp:spPr>
        <a:xfrm>
          <a:off x="2127310" y="151424"/>
          <a:ext cx="1863343" cy="549501"/>
        </a:xfrm>
        <a:prstGeom prst="rect">
          <a:avLst/>
        </a:prstGeom>
        <a:solidFill>
          <a:schemeClr val="accent3">
            <a:hueOff val="3750088"/>
            <a:satOff val="-5627"/>
            <a:lumOff val="-915"/>
            <a:alphaOff val="0"/>
          </a:schemeClr>
        </a:solidFill>
        <a:ln w="38100" cap="flat" cmpd="sng" algn="ctr">
          <a:solidFill>
            <a:schemeClr val="accent3">
              <a:hueOff val="3750088"/>
              <a:satOff val="-5627"/>
              <a:lumOff val="-9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s-PE" sz="1500" b="1" i="0" kern="1200" dirty="0">
              <a:latin typeface="Calibri" panose="020F0502020204030204" pitchFamily="34" charset="0"/>
              <a:cs typeface="Calibri" panose="020F0502020204030204" pitchFamily="34" charset="0"/>
            </a:rPr>
            <a:t>Entrega de préstamos</a:t>
          </a:r>
          <a:endParaRPr lang="es-PE" sz="1500" kern="1200" dirty="0">
            <a:latin typeface="Calibri" panose="020F0502020204030204" pitchFamily="34" charset="0"/>
            <a:cs typeface="Calibri" panose="020F0502020204030204" pitchFamily="34" charset="0"/>
          </a:endParaRPr>
        </a:p>
      </dsp:txBody>
      <dsp:txXfrm>
        <a:off x="2127310" y="151424"/>
        <a:ext cx="1863343" cy="549501"/>
      </dsp:txXfrm>
    </dsp:sp>
    <dsp:sp modelId="{F78B94E0-E2B1-44A4-BFC2-802B22380961}">
      <dsp:nvSpPr>
        <dsp:cNvPr id="0" name=""/>
        <dsp:cNvSpPr/>
      </dsp:nvSpPr>
      <dsp:spPr>
        <a:xfrm>
          <a:off x="2127310" y="700925"/>
          <a:ext cx="1863343" cy="3211650"/>
        </a:xfrm>
        <a:prstGeom prst="rect">
          <a:avLst/>
        </a:prstGeom>
        <a:solidFill>
          <a:schemeClr val="accent3">
            <a:tint val="40000"/>
            <a:alpha val="90000"/>
            <a:hueOff val="3572285"/>
            <a:satOff val="-4598"/>
            <a:lumOff val="-358"/>
            <a:alphaOff val="0"/>
          </a:schemeClr>
        </a:solidFill>
        <a:ln w="38100" cap="flat" cmpd="sng" algn="ctr">
          <a:solidFill>
            <a:schemeClr val="accent3">
              <a:tint val="40000"/>
              <a:alpha val="90000"/>
              <a:hueOff val="3572285"/>
              <a:satOff val="-4598"/>
              <a:lumOff val="-3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s-PE" sz="1500" b="0" i="0" kern="1200" dirty="0">
              <a:latin typeface="Calibri" panose="020F0502020204030204" pitchFamily="34" charset="0"/>
              <a:cs typeface="Calibri" panose="020F0502020204030204" pitchFamily="34" charset="0"/>
            </a:rPr>
            <a:t>Un cliente solicita un préstamo</a:t>
          </a:r>
          <a:endParaRPr lang="es-PE" sz="1500" kern="1200" dirty="0">
            <a:latin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ct val="15000"/>
            </a:spcAft>
            <a:buChar char="•"/>
          </a:pPr>
          <a:r>
            <a:rPr lang="es-ES" sz="1500" b="0" i="0" kern="1200" dirty="0">
              <a:latin typeface="Calibri" panose="020F0502020204030204" pitchFamily="34" charset="0"/>
              <a:cs typeface="Calibri" panose="020F0502020204030204" pitchFamily="34" charset="0"/>
            </a:rPr>
            <a:t>Desde la solicitud del préstamo, la evaluación de la solvencia, hasta la entrega del préstamo.</a:t>
          </a:r>
          <a:endParaRPr lang="es-PE" sz="1500" kern="1200" dirty="0">
            <a:latin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ct val="15000"/>
            </a:spcAft>
            <a:buChar char="•"/>
          </a:pPr>
          <a:r>
            <a:rPr lang="es-ES" sz="1500" b="0" i="0" kern="1200" dirty="0">
              <a:latin typeface="Calibri" panose="020F0502020204030204" pitchFamily="34" charset="0"/>
              <a:cs typeface="Calibri" panose="020F0502020204030204" pitchFamily="34" charset="0"/>
            </a:rPr>
            <a:t>El cliente recibe el préstamo que puede usar para sus necesidades.</a:t>
          </a:r>
          <a:endParaRPr lang="es-PE" sz="1500" kern="1200" dirty="0">
            <a:latin typeface="Calibri" panose="020F0502020204030204" pitchFamily="34" charset="0"/>
            <a:cs typeface="Calibri" panose="020F0502020204030204" pitchFamily="34" charset="0"/>
          </a:endParaRPr>
        </a:p>
      </dsp:txBody>
      <dsp:txXfrm>
        <a:off x="2127310" y="700925"/>
        <a:ext cx="1863343" cy="3211650"/>
      </dsp:txXfrm>
    </dsp:sp>
    <dsp:sp modelId="{A52CB950-A47B-4AF2-AE34-1ABCD475FA67}">
      <dsp:nvSpPr>
        <dsp:cNvPr id="0" name=""/>
        <dsp:cNvSpPr/>
      </dsp:nvSpPr>
      <dsp:spPr>
        <a:xfrm>
          <a:off x="4251522" y="151424"/>
          <a:ext cx="1863343" cy="549501"/>
        </a:xfrm>
        <a:prstGeom prst="rect">
          <a:avLst/>
        </a:prstGeom>
        <a:solidFill>
          <a:schemeClr val="accent3">
            <a:hueOff val="7500176"/>
            <a:satOff val="-11253"/>
            <a:lumOff val="-1830"/>
            <a:alphaOff val="0"/>
          </a:schemeClr>
        </a:solidFill>
        <a:ln w="38100" cap="flat" cmpd="sng" algn="ctr">
          <a:solidFill>
            <a:schemeClr val="accent3">
              <a:hueOff val="7500176"/>
              <a:satOff val="-11253"/>
              <a:lumOff val="-183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s-PE" sz="1500" b="1" i="0" kern="1200" dirty="0">
              <a:latin typeface="Calibri" panose="020F0502020204030204" pitchFamily="34" charset="0"/>
              <a:cs typeface="Calibri" panose="020F0502020204030204" pitchFamily="34" charset="0"/>
            </a:rPr>
            <a:t>Devoluciones de mercadería</a:t>
          </a:r>
          <a:endParaRPr lang="es-PE" sz="1500" kern="1200" dirty="0">
            <a:latin typeface="Calibri" panose="020F0502020204030204" pitchFamily="34" charset="0"/>
            <a:cs typeface="Calibri" panose="020F0502020204030204" pitchFamily="34" charset="0"/>
          </a:endParaRPr>
        </a:p>
      </dsp:txBody>
      <dsp:txXfrm>
        <a:off x="4251522" y="151424"/>
        <a:ext cx="1863343" cy="549501"/>
      </dsp:txXfrm>
    </dsp:sp>
    <dsp:sp modelId="{A8A8C13A-D462-46BC-BBFB-064373C7281D}">
      <dsp:nvSpPr>
        <dsp:cNvPr id="0" name=""/>
        <dsp:cNvSpPr/>
      </dsp:nvSpPr>
      <dsp:spPr>
        <a:xfrm>
          <a:off x="4251522" y="700925"/>
          <a:ext cx="1863343" cy="3211650"/>
        </a:xfrm>
        <a:prstGeom prst="rect">
          <a:avLst/>
        </a:prstGeom>
        <a:solidFill>
          <a:schemeClr val="accent3">
            <a:tint val="40000"/>
            <a:alpha val="90000"/>
            <a:hueOff val="7144569"/>
            <a:satOff val="-9195"/>
            <a:lumOff val="-717"/>
            <a:alphaOff val="0"/>
          </a:schemeClr>
        </a:solidFill>
        <a:ln w="38100" cap="flat" cmpd="sng" algn="ctr">
          <a:solidFill>
            <a:schemeClr val="accent3">
              <a:tint val="40000"/>
              <a:alpha val="90000"/>
              <a:hueOff val="7144569"/>
              <a:satOff val="-9195"/>
              <a:lumOff val="-7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s-ES" sz="1500" b="0" i="0" kern="1200" dirty="0">
              <a:latin typeface="Calibri" panose="020F0502020204030204" pitchFamily="34" charset="0"/>
              <a:cs typeface="Calibri" panose="020F0502020204030204" pitchFamily="34" charset="0"/>
            </a:rPr>
            <a:t>Un cliente devuelve un producto</a:t>
          </a:r>
          <a:endParaRPr lang="es-PE" sz="1500" kern="1200" dirty="0">
            <a:latin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ct val="15000"/>
            </a:spcAft>
            <a:buChar char="•"/>
          </a:pPr>
          <a:r>
            <a:rPr lang="es-ES" sz="1500" b="0" i="0" kern="1200" dirty="0">
              <a:latin typeface="Calibri" panose="020F0502020204030204" pitchFamily="34" charset="0"/>
              <a:cs typeface="Calibri" panose="020F0502020204030204" pitchFamily="34" charset="0"/>
            </a:rPr>
            <a:t>Desde la devolución del producto, la inspección de la calidad, hasta el reembolso o el cambio.</a:t>
          </a:r>
          <a:endParaRPr lang="es-PE" sz="1500" kern="1200" dirty="0">
            <a:latin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ct val="15000"/>
            </a:spcAft>
            <a:buChar char="•"/>
          </a:pPr>
          <a:r>
            <a:rPr lang="es-ES" sz="1500" b="0" i="0" kern="1200">
              <a:latin typeface="Calibri" panose="020F0502020204030204" pitchFamily="34" charset="0"/>
              <a:cs typeface="Calibri" panose="020F0502020204030204" pitchFamily="34" charset="0"/>
            </a:rPr>
            <a:t>El cliente recibe un reembolso o un producto de reemplazo.</a:t>
          </a:r>
          <a:endParaRPr lang="es-PE" sz="1500" kern="1200" dirty="0">
            <a:latin typeface="Calibri" panose="020F0502020204030204" pitchFamily="34" charset="0"/>
            <a:cs typeface="Calibri" panose="020F0502020204030204" pitchFamily="34" charset="0"/>
          </a:endParaRPr>
        </a:p>
      </dsp:txBody>
      <dsp:txXfrm>
        <a:off x="4251522" y="700925"/>
        <a:ext cx="1863343" cy="3211650"/>
      </dsp:txXfrm>
    </dsp:sp>
    <dsp:sp modelId="{D71C050B-DA35-4C58-90F9-C6BCA5C666F5}">
      <dsp:nvSpPr>
        <dsp:cNvPr id="0" name=""/>
        <dsp:cNvSpPr/>
      </dsp:nvSpPr>
      <dsp:spPr>
        <a:xfrm>
          <a:off x="6375734" y="151424"/>
          <a:ext cx="1863343" cy="549501"/>
        </a:xfrm>
        <a:prstGeom prst="rect">
          <a:avLst/>
        </a:prstGeom>
        <a:solidFill>
          <a:schemeClr val="accent3">
            <a:hueOff val="11250264"/>
            <a:satOff val="-16880"/>
            <a:lumOff val="-2745"/>
            <a:alphaOff val="0"/>
          </a:schemeClr>
        </a:solidFill>
        <a:ln w="381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s-PE" sz="1500" b="1" i="0" kern="1200" dirty="0">
              <a:latin typeface="Calibri" panose="020F0502020204030204" pitchFamily="34" charset="0"/>
              <a:cs typeface="Calibri" panose="020F0502020204030204" pitchFamily="34" charset="0"/>
            </a:rPr>
            <a:t>Solicitud apertura cuenta bancaria</a:t>
          </a:r>
          <a:endParaRPr lang="es-PE" sz="1500" kern="1200" dirty="0">
            <a:latin typeface="Calibri" panose="020F0502020204030204" pitchFamily="34" charset="0"/>
            <a:cs typeface="Calibri" panose="020F0502020204030204" pitchFamily="34" charset="0"/>
          </a:endParaRPr>
        </a:p>
      </dsp:txBody>
      <dsp:txXfrm>
        <a:off x="6375734" y="151424"/>
        <a:ext cx="1863343" cy="549501"/>
      </dsp:txXfrm>
    </dsp:sp>
    <dsp:sp modelId="{55BE74F6-4652-4F24-9B95-3699DA66E7DE}">
      <dsp:nvSpPr>
        <dsp:cNvPr id="0" name=""/>
        <dsp:cNvSpPr/>
      </dsp:nvSpPr>
      <dsp:spPr>
        <a:xfrm>
          <a:off x="6375734" y="700925"/>
          <a:ext cx="1863343" cy="3211650"/>
        </a:xfrm>
        <a:prstGeom prst="rect">
          <a:avLst/>
        </a:prstGeom>
        <a:solidFill>
          <a:schemeClr val="accent3">
            <a:tint val="40000"/>
            <a:alpha val="90000"/>
            <a:hueOff val="10716854"/>
            <a:satOff val="-13793"/>
            <a:lumOff val="-1075"/>
            <a:alphaOff val="0"/>
          </a:schemeClr>
        </a:solidFill>
        <a:ln w="381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s-PE" sz="1500" b="0" i="0" kern="1200">
              <a:latin typeface="Calibri" panose="020F0502020204030204" pitchFamily="34" charset="0"/>
              <a:cs typeface="Calibri" panose="020F0502020204030204" pitchFamily="34" charset="0"/>
            </a:rPr>
            <a:t>Un cliente solicita abrir una cuenta bancaria.</a:t>
          </a:r>
          <a:endParaRPr lang="es-PE" sz="1500" kern="1200" dirty="0">
            <a:latin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ct val="15000"/>
            </a:spcAft>
            <a:buChar char="•"/>
          </a:pPr>
          <a:r>
            <a:rPr lang="es-ES" sz="1500" b="0" i="0" kern="1200">
              <a:latin typeface="Calibri" panose="020F0502020204030204" pitchFamily="34" charset="0"/>
              <a:cs typeface="Calibri" panose="020F0502020204030204" pitchFamily="34" charset="0"/>
            </a:rPr>
            <a:t>Desde la solicitud inicial, la verificación de la identidad, hasta la apertura de la cuenta.</a:t>
          </a:r>
          <a:endParaRPr lang="es-PE" sz="1500" kern="1200" dirty="0">
            <a:latin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ct val="15000"/>
            </a:spcAft>
            <a:buChar char="•"/>
          </a:pPr>
          <a:r>
            <a:rPr lang="es-ES" sz="1500" b="0" i="0" kern="1200">
              <a:latin typeface="Calibri" panose="020F0502020204030204" pitchFamily="34" charset="0"/>
              <a:cs typeface="Calibri" panose="020F0502020204030204" pitchFamily="34" charset="0"/>
            </a:rPr>
            <a:t>El cliente obtiene una cuenta bancaria para manejar sus finanzas.</a:t>
          </a:r>
          <a:endParaRPr lang="es-PE" sz="1500" kern="1200" dirty="0">
            <a:latin typeface="Calibri" panose="020F0502020204030204" pitchFamily="34" charset="0"/>
            <a:cs typeface="Calibri" panose="020F0502020204030204" pitchFamily="34" charset="0"/>
          </a:endParaRPr>
        </a:p>
      </dsp:txBody>
      <dsp:txXfrm>
        <a:off x="6375734" y="700925"/>
        <a:ext cx="1863343" cy="32116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3D2CA-15A5-401D-A440-86D4CEDF5F15}">
      <dsp:nvSpPr>
        <dsp:cNvPr id="0" name=""/>
        <dsp:cNvSpPr/>
      </dsp:nvSpPr>
      <dsp:spPr>
        <a:xfrm>
          <a:off x="3098" y="169703"/>
          <a:ext cx="1863343" cy="701233"/>
        </a:xfrm>
        <a:prstGeom prst="rect">
          <a:avLst/>
        </a:prstGeom>
        <a:solidFill>
          <a:schemeClr val="accent4">
            <a:hueOff val="0"/>
            <a:satOff val="0"/>
            <a:lumOff val="0"/>
            <a:alphaOff val="0"/>
          </a:schemeClr>
        </a:solidFill>
        <a:ln w="381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s-PE" sz="1400" b="1" i="0" kern="1200" dirty="0">
              <a:latin typeface="Calibri" panose="020F0502020204030204" pitchFamily="34" charset="0"/>
              <a:cs typeface="Calibri" panose="020F0502020204030204" pitchFamily="34" charset="0"/>
            </a:rPr>
            <a:t>Compra de pasajes</a:t>
          </a:r>
          <a:endParaRPr lang="es-PE" sz="1400" kern="1200" dirty="0">
            <a:latin typeface="Calibri" panose="020F0502020204030204" pitchFamily="34" charset="0"/>
            <a:cs typeface="Calibri" panose="020F0502020204030204" pitchFamily="34" charset="0"/>
          </a:endParaRPr>
        </a:p>
      </dsp:txBody>
      <dsp:txXfrm>
        <a:off x="3098" y="169703"/>
        <a:ext cx="1863343" cy="701233"/>
      </dsp:txXfrm>
    </dsp:sp>
    <dsp:sp modelId="{B09CF8CD-CF8D-41C9-B341-2950E50599B5}">
      <dsp:nvSpPr>
        <dsp:cNvPr id="0" name=""/>
        <dsp:cNvSpPr/>
      </dsp:nvSpPr>
      <dsp:spPr>
        <a:xfrm>
          <a:off x="3098" y="870936"/>
          <a:ext cx="1863343" cy="3023360"/>
        </a:xfrm>
        <a:prstGeom prst="rect">
          <a:avLst/>
        </a:prstGeom>
        <a:solidFill>
          <a:schemeClr val="accent4">
            <a:tint val="40000"/>
            <a:alpha val="90000"/>
            <a:hueOff val="0"/>
            <a:satOff val="0"/>
            <a:lumOff val="0"/>
            <a:alphaOff val="0"/>
          </a:schemeClr>
        </a:solidFill>
        <a:ln w="381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s-ES" sz="1400" b="0" i="0" kern="1200" dirty="0">
              <a:latin typeface="Calibri" panose="020F0502020204030204" pitchFamily="34" charset="0"/>
              <a:cs typeface="Calibri" panose="020F0502020204030204" pitchFamily="34" charset="0"/>
            </a:rPr>
            <a:t>Un cliente desea comprar un pasaje</a:t>
          </a:r>
          <a:endParaRPr lang="es-PE"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s-ES" sz="1400" b="0" i="0" kern="1200" dirty="0">
              <a:latin typeface="Calibri" panose="020F0502020204030204" pitchFamily="34" charset="0"/>
              <a:cs typeface="Calibri" panose="020F0502020204030204" pitchFamily="34" charset="0"/>
            </a:rPr>
            <a:t>Desde la selección del pasaje, la reserva, hasta el pago y la confirmación.</a:t>
          </a:r>
          <a:endParaRPr lang="es-PE"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s-ES" sz="1400" b="0" i="0" kern="1200" dirty="0">
              <a:latin typeface="Calibri" panose="020F0502020204030204" pitchFamily="34" charset="0"/>
              <a:cs typeface="Calibri" panose="020F0502020204030204" pitchFamily="34" charset="0"/>
            </a:rPr>
            <a:t>El cliente recibe el pasaje que le permite viajar.</a:t>
          </a:r>
          <a:endParaRPr lang="es-PE" sz="1400" kern="1200" dirty="0">
            <a:latin typeface="Calibri" panose="020F0502020204030204" pitchFamily="34" charset="0"/>
            <a:cs typeface="Calibri" panose="020F0502020204030204" pitchFamily="34" charset="0"/>
          </a:endParaRPr>
        </a:p>
      </dsp:txBody>
      <dsp:txXfrm>
        <a:off x="3098" y="870936"/>
        <a:ext cx="1863343" cy="3023360"/>
      </dsp:txXfrm>
    </dsp:sp>
    <dsp:sp modelId="{D75CFAC3-0855-4D2E-8036-65E9A40C15D1}">
      <dsp:nvSpPr>
        <dsp:cNvPr id="0" name=""/>
        <dsp:cNvSpPr/>
      </dsp:nvSpPr>
      <dsp:spPr>
        <a:xfrm>
          <a:off x="2127310" y="169703"/>
          <a:ext cx="1863343" cy="701233"/>
        </a:xfrm>
        <a:prstGeom prst="rect">
          <a:avLst/>
        </a:prstGeom>
        <a:solidFill>
          <a:schemeClr val="accent4">
            <a:hueOff val="-1488257"/>
            <a:satOff val="8966"/>
            <a:lumOff val="719"/>
            <a:alphaOff val="0"/>
          </a:schemeClr>
        </a:solidFill>
        <a:ln w="38100" cap="flat" cmpd="sng" algn="ctr">
          <a:solidFill>
            <a:schemeClr val="accent4">
              <a:hueOff val="-1488257"/>
              <a:satOff val="8966"/>
              <a:lumOff val="71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s-PE" sz="1400" b="1" i="0" kern="1200" dirty="0">
              <a:latin typeface="Calibri" panose="020F0502020204030204" pitchFamily="34" charset="0"/>
              <a:cs typeface="Calibri" panose="020F0502020204030204" pitchFamily="34" charset="0"/>
            </a:rPr>
            <a:t>Proceso de reclamaciones</a:t>
          </a:r>
          <a:endParaRPr lang="es-PE" sz="1400" kern="1200" dirty="0">
            <a:latin typeface="Calibri" panose="020F0502020204030204" pitchFamily="34" charset="0"/>
            <a:cs typeface="Calibri" panose="020F0502020204030204" pitchFamily="34" charset="0"/>
          </a:endParaRPr>
        </a:p>
      </dsp:txBody>
      <dsp:txXfrm>
        <a:off x="2127310" y="169703"/>
        <a:ext cx="1863343" cy="701233"/>
      </dsp:txXfrm>
    </dsp:sp>
    <dsp:sp modelId="{F78B94E0-E2B1-44A4-BFC2-802B22380961}">
      <dsp:nvSpPr>
        <dsp:cNvPr id="0" name=""/>
        <dsp:cNvSpPr/>
      </dsp:nvSpPr>
      <dsp:spPr>
        <a:xfrm>
          <a:off x="2127310" y="870936"/>
          <a:ext cx="1863343" cy="3023360"/>
        </a:xfrm>
        <a:prstGeom prst="rect">
          <a:avLst/>
        </a:prstGeom>
        <a:solidFill>
          <a:schemeClr val="accent4">
            <a:tint val="40000"/>
            <a:alpha val="90000"/>
            <a:hueOff val="-1315237"/>
            <a:satOff val="7386"/>
            <a:lumOff val="469"/>
            <a:alphaOff val="0"/>
          </a:schemeClr>
        </a:solidFill>
        <a:ln w="38100" cap="flat" cmpd="sng" algn="ctr">
          <a:solidFill>
            <a:schemeClr val="accent4">
              <a:tint val="40000"/>
              <a:alpha val="90000"/>
              <a:hueOff val="-1315237"/>
              <a:satOff val="7386"/>
              <a:lumOff val="4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ES" sz="1400" b="0" i="0" kern="1200" dirty="0">
              <a:latin typeface="Calibri" panose="020F0502020204030204" pitchFamily="34" charset="0"/>
              <a:cs typeface="Calibri" panose="020F0502020204030204" pitchFamily="34" charset="0"/>
            </a:rPr>
            <a:t>Un cliente presenta una reclamación.</a:t>
          </a:r>
          <a:endParaRPr lang="es-PE"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s-ES" sz="1400" b="0" i="0" kern="1200" dirty="0">
              <a:latin typeface="Calibri" panose="020F0502020204030204" pitchFamily="34" charset="0"/>
              <a:cs typeface="Calibri" panose="020F0502020204030204" pitchFamily="34" charset="0"/>
            </a:rPr>
            <a:t>Desde la presentación de la reclamación, la investigación, hasta la resolución.</a:t>
          </a:r>
          <a:endParaRPr lang="es-PE"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s-ES" sz="1400" b="0" i="0" kern="1200" dirty="0">
              <a:latin typeface="Calibri" panose="020F0502020204030204" pitchFamily="34" charset="0"/>
              <a:cs typeface="Calibri" panose="020F0502020204030204" pitchFamily="34" charset="0"/>
            </a:rPr>
            <a:t>El cliente recibe una solución a su problema o inquietud.</a:t>
          </a:r>
          <a:endParaRPr lang="es-PE" sz="1400" kern="1200" dirty="0">
            <a:latin typeface="Calibri" panose="020F0502020204030204" pitchFamily="34" charset="0"/>
            <a:cs typeface="Calibri" panose="020F0502020204030204" pitchFamily="34" charset="0"/>
          </a:endParaRPr>
        </a:p>
      </dsp:txBody>
      <dsp:txXfrm>
        <a:off x="2127310" y="870936"/>
        <a:ext cx="1863343" cy="3023360"/>
      </dsp:txXfrm>
    </dsp:sp>
    <dsp:sp modelId="{A52CB950-A47B-4AF2-AE34-1ABCD475FA67}">
      <dsp:nvSpPr>
        <dsp:cNvPr id="0" name=""/>
        <dsp:cNvSpPr/>
      </dsp:nvSpPr>
      <dsp:spPr>
        <a:xfrm>
          <a:off x="4251522" y="169703"/>
          <a:ext cx="1863343" cy="701233"/>
        </a:xfrm>
        <a:prstGeom prst="rect">
          <a:avLst/>
        </a:prstGeom>
        <a:solidFill>
          <a:schemeClr val="accent4">
            <a:hueOff val="-2976513"/>
            <a:satOff val="17933"/>
            <a:lumOff val="1437"/>
            <a:alphaOff val="0"/>
          </a:schemeClr>
        </a:solidFill>
        <a:ln w="38100" cap="flat" cmpd="sng" algn="ctr">
          <a:solidFill>
            <a:schemeClr val="accent4">
              <a:hueOff val="-2976513"/>
              <a:satOff val="17933"/>
              <a:lumOff val="143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s-ES" sz="1400" b="1" i="0" kern="1200" dirty="0">
              <a:latin typeface="Calibri" panose="020F0502020204030204" pitchFamily="34" charset="0"/>
              <a:cs typeface="Calibri" panose="020F0502020204030204" pitchFamily="34" charset="0"/>
            </a:rPr>
            <a:t>Resolución de problemas en servicio al clientes</a:t>
          </a:r>
          <a:endParaRPr lang="es-PE" sz="1400" kern="1200" dirty="0">
            <a:latin typeface="Calibri" panose="020F0502020204030204" pitchFamily="34" charset="0"/>
            <a:cs typeface="Calibri" panose="020F0502020204030204" pitchFamily="34" charset="0"/>
          </a:endParaRPr>
        </a:p>
      </dsp:txBody>
      <dsp:txXfrm>
        <a:off x="4251522" y="169703"/>
        <a:ext cx="1863343" cy="701233"/>
      </dsp:txXfrm>
    </dsp:sp>
    <dsp:sp modelId="{A8A8C13A-D462-46BC-BBFB-064373C7281D}">
      <dsp:nvSpPr>
        <dsp:cNvPr id="0" name=""/>
        <dsp:cNvSpPr/>
      </dsp:nvSpPr>
      <dsp:spPr>
        <a:xfrm>
          <a:off x="4251522" y="870936"/>
          <a:ext cx="1863343" cy="3023360"/>
        </a:xfrm>
        <a:prstGeom prst="rect">
          <a:avLst/>
        </a:prstGeom>
        <a:solidFill>
          <a:schemeClr val="accent4">
            <a:tint val="40000"/>
            <a:alpha val="90000"/>
            <a:hueOff val="-2630473"/>
            <a:satOff val="14771"/>
            <a:lumOff val="939"/>
            <a:alphaOff val="0"/>
          </a:schemeClr>
        </a:solidFill>
        <a:ln w="38100" cap="flat" cmpd="sng" algn="ctr">
          <a:solidFill>
            <a:schemeClr val="accent4">
              <a:tint val="40000"/>
              <a:alpha val="90000"/>
              <a:hueOff val="-2630473"/>
              <a:satOff val="14771"/>
              <a:lumOff val="9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PE" sz="1400" b="0" i="0" kern="1200" dirty="0">
              <a:latin typeface="Calibri" panose="020F0502020204030204" pitchFamily="34" charset="0"/>
              <a:cs typeface="Calibri" panose="020F0502020204030204" pitchFamily="34" charset="0"/>
            </a:rPr>
            <a:t>Un cliente informa de un problema con un servicio.</a:t>
          </a:r>
          <a:endParaRPr lang="es-PE"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s-ES" sz="1400" b="0" i="0" kern="1200" dirty="0">
              <a:latin typeface="Calibri" panose="020F0502020204030204" pitchFamily="34" charset="0"/>
              <a:cs typeface="Calibri" panose="020F0502020204030204" pitchFamily="34" charset="0"/>
            </a:rPr>
            <a:t>Desde la notificación del problema, la investigación, hasta la resolución y el seguimiento.</a:t>
          </a:r>
          <a:endParaRPr lang="es-PE"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s-ES" sz="1400" b="0" i="0" kern="1200" dirty="0">
              <a:latin typeface="Calibri" panose="020F0502020204030204" pitchFamily="34" charset="0"/>
              <a:cs typeface="Calibri" panose="020F0502020204030204" pitchFamily="34" charset="0"/>
            </a:rPr>
            <a:t>El cliente recibe una solución a su problema y puede continuar utilizando el servicio sin interrupciones.</a:t>
          </a:r>
          <a:endParaRPr lang="es-PE" sz="1400" kern="1200" dirty="0">
            <a:latin typeface="Calibri" panose="020F0502020204030204" pitchFamily="34" charset="0"/>
            <a:cs typeface="Calibri" panose="020F0502020204030204" pitchFamily="34" charset="0"/>
          </a:endParaRPr>
        </a:p>
      </dsp:txBody>
      <dsp:txXfrm>
        <a:off x="4251522" y="870936"/>
        <a:ext cx="1863343" cy="3023360"/>
      </dsp:txXfrm>
    </dsp:sp>
    <dsp:sp modelId="{D71C050B-DA35-4C58-90F9-C6BCA5C666F5}">
      <dsp:nvSpPr>
        <dsp:cNvPr id="0" name=""/>
        <dsp:cNvSpPr/>
      </dsp:nvSpPr>
      <dsp:spPr>
        <a:xfrm>
          <a:off x="6375734" y="169703"/>
          <a:ext cx="1863343" cy="701233"/>
        </a:xfrm>
        <a:prstGeom prst="rect">
          <a:avLst/>
        </a:prstGeom>
        <a:solidFill>
          <a:schemeClr val="accent4">
            <a:hueOff val="-4464770"/>
            <a:satOff val="26899"/>
            <a:lumOff val="2156"/>
            <a:alphaOff val="0"/>
          </a:schemeClr>
        </a:solidFill>
        <a:ln w="381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s-PE" sz="1400" b="1" i="0" kern="1200" dirty="0">
              <a:latin typeface="Calibri" panose="020F0502020204030204" pitchFamily="34" charset="0"/>
              <a:cs typeface="Calibri" panose="020F0502020204030204" pitchFamily="34" charset="0"/>
            </a:rPr>
            <a:t>Gestión hipotecas</a:t>
          </a:r>
          <a:endParaRPr lang="es-PE" sz="1400" kern="1200" dirty="0">
            <a:latin typeface="Calibri" panose="020F0502020204030204" pitchFamily="34" charset="0"/>
            <a:cs typeface="Calibri" panose="020F0502020204030204" pitchFamily="34" charset="0"/>
          </a:endParaRPr>
        </a:p>
      </dsp:txBody>
      <dsp:txXfrm>
        <a:off x="6375734" y="169703"/>
        <a:ext cx="1863343" cy="701233"/>
      </dsp:txXfrm>
    </dsp:sp>
    <dsp:sp modelId="{55BE74F6-4652-4F24-9B95-3699DA66E7DE}">
      <dsp:nvSpPr>
        <dsp:cNvPr id="0" name=""/>
        <dsp:cNvSpPr/>
      </dsp:nvSpPr>
      <dsp:spPr>
        <a:xfrm>
          <a:off x="6375734" y="870936"/>
          <a:ext cx="1863343" cy="3023360"/>
        </a:xfrm>
        <a:prstGeom prst="rect">
          <a:avLst/>
        </a:prstGeom>
        <a:solidFill>
          <a:schemeClr val="accent4">
            <a:tint val="40000"/>
            <a:alpha val="90000"/>
            <a:hueOff val="-3945710"/>
            <a:satOff val="22157"/>
            <a:lumOff val="1408"/>
            <a:alphaOff val="0"/>
          </a:schemeClr>
        </a:solidFill>
        <a:ln w="38100" cap="flat" cmpd="sng" algn="ctr">
          <a:solidFill>
            <a:schemeClr val="accent4">
              <a:tint val="40000"/>
              <a:alpha val="90000"/>
              <a:hueOff val="-3945710"/>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ES" sz="1400" b="0" i="0" kern="1200">
              <a:latin typeface="Calibri" panose="020F0502020204030204" pitchFamily="34" charset="0"/>
              <a:cs typeface="Calibri" panose="020F0502020204030204" pitchFamily="34" charset="0"/>
            </a:rPr>
            <a:t>Un cliente solicita una hipoteca para comprar una propiedad</a:t>
          </a:r>
          <a:endParaRPr lang="es-PE"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s-ES" sz="1400" b="0" i="0" kern="1200" dirty="0">
              <a:latin typeface="Calibri" panose="020F0502020204030204" pitchFamily="34" charset="0"/>
              <a:cs typeface="Calibri" panose="020F0502020204030204" pitchFamily="34" charset="0"/>
            </a:rPr>
            <a:t>Desde la solicitud inicial, la evaluación de la solvencia, hasta la aprobación y la gestión de los pagos.</a:t>
          </a:r>
          <a:endParaRPr lang="es-PE"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s-ES" sz="1400" b="0" i="0" kern="1200" dirty="0">
              <a:latin typeface="Calibri" panose="020F0502020204030204" pitchFamily="34" charset="0"/>
              <a:cs typeface="Calibri" panose="020F0502020204030204" pitchFamily="34" charset="0"/>
            </a:rPr>
            <a:t>El cliente puede comprar una propiedad utilizando la hipoteca.</a:t>
          </a:r>
          <a:endParaRPr lang="es-PE" sz="1400" kern="1200" dirty="0">
            <a:latin typeface="Calibri" panose="020F0502020204030204" pitchFamily="34" charset="0"/>
            <a:cs typeface="Calibri" panose="020F0502020204030204" pitchFamily="34" charset="0"/>
          </a:endParaRPr>
        </a:p>
      </dsp:txBody>
      <dsp:txXfrm>
        <a:off x="6375734" y="870936"/>
        <a:ext cx="1863343" cy="30233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3D2CA-15A5-401D-A440-86D4CEDF5F15}">
      <dsp:nvSpPr>
        <dsp:cNvPr id="0" name=""/>
        <dsp:cNvSpPr/>
      </dsp:nvSpPr>
      <dsp:spPr>
        <a:xfrm>
          <a:off x="3098" y="157693"/>
          <a:ext cx="1863343" cy="701233"/>
        </a:xfrm>
        <a:prstGeom prst="rect">
          <a:avLst/>
        </a:prstGeom>
        <a:solidFill>
          <a:schemeClr val="accent4">
            <a:hueOff val="0"/>
            <a:satOff val="0"/>
            <a:lumOff val="0"/>
            <a:alphaOff val="0"/>
          </a:schemeClr>
        </a:solidFill>
        <a:ln w="381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s-PE" sz="1400" b="1" i="0" kern="1200" dirty="0">
              <a:latin typeface="Calibri" panose="020F0502020204030204" pitchFamily="34" charset="0"/>
              <a:cs typeface="Calibri" panose="020F0502020204030204" pitchFamily="34" charset="0"/>
            </a:rPr>
            <a:t>Pago de Multas</a:t>
          </a:r>
          <a:endParaRPr lang="es-PE" sz="1400" kern="1200" dirty="0">
            <a:latin typeface="Calibri" panose="020F0502020204030204" pitchFamily="34" charset="0"/>
            <a:cs typeface="Calibri" panose="020F0502020204030204" pitchFamily="34" charset="0"/>
          </a:endParaRPr>
        </a:p>
      </dsp:txBody>
      <dsp:txXfrm>
        <a:off x="3098" y="157693"/>
        <a:ext cx="1863343" cy="701233"/>
      </dsp:txXfrm>
    </dsp:sp>
    <dsp:sp modelId="{B09CF8CD-CF8D-41C9-B341-2950E50599B5}">
      <dsp:nvSpPr>
        <dsp:cNvPr id="0" name=""/>
        <dsp:cNvSpPr/>
      </dsp:nvSpPr>
      <dsp:spPr>
        <a:xfrm>
          <a:off x="3098" y="858927"/>
          <a:ext cx="1863343" cy="3047378"/>
        </a:xfrm>
        <a:prstGeom prst="rect">
          <a:avLst/>
        </a:prstGeom>
        <a:solidFill>
          <a:schemeClr val="accent4">
            <a:tint val="40000"/>
            <a:alpha val="90000"/>
            <a:hueOff val="0"/>
            <a:satOff val="0"/>
            <a:lumOff val="0"/>
            <a:alphaOff val="0"/>
          </a:schemeClr>
        </a:solidFill>
        <a:ln w="381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s-PE" sz="1400" b="0" i="0" kern="1200" dirty="0">
              <a:latin typeface="Calibri" panose="020F0502020204030204" pitchFamily="34" charset="0"/>
              <a:cs typeface="Calibri" panose="020F0502020204030204" pitchFamily="34" charset="0"/>
            </a:rPr>
            <a:t>Un cliente necesita pagar una multa</a:t>
          </a:r>
          <a:endParaRPr lang="es-PE"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s-ES" sz="1400" b="0" i="0" kern="1200" dirty="0">
              <a:latin typeface="Calibri" panose="020F0502020204030204" pitchFamily="34" charset="0"/>
              <a:cs typeface="Calibri" panose="020F0502020204030204" pitchFamily="34" charset="0"/>
            </a:rPr>
            <a:t>Desde la notificación de la multa, el pago, hasta la confirmación del pago.</a:t>
          </a:r>
          <a:endParaRPr lang="es-PE"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s-ES" sz="1400" b="0" i="0" kern="1200" dirty="0">
              <a:latin typeface="Calibri" panose="020F0502020204030204" pitchFamily="34" charset="0"/>
              <a:cs typeface="Calibri" panose="020F0502020204030204" pitchFamily="34" charset="0"/>
            </a:rPr>
            <a:t>El cliente puede resolver su obligación legal de pagar la multa.</a:t>
          </a:r>
          <a:endParaRPr lang="es-PE" sz="1400" kern="1200" dirty="0">
            <a:latin typeface="Calibri" panose="020F0502020204030204" pitchFamily="34" charset="0"/>
            <a:cs typeface="Calibri" panose="020F0502020204030204" pitchFamily="34" charset="0"/>
          </a:endParaRPr>
        </a:p>
      </dsp:txBody>
      <dsp:txXfrm>
        <a:off x="3098" y="858927"/>
        <a:ext cx="1863343" cy="3047378"/>
      </dsp:txXfrm>
    </dsp:sp>
    <dsp:sp modelId="{D75CFAC3-0855-4D2E-8036-65E9A40C15D1}">
      <dsp:nvSpPr>
        <dsp:cNvPr id="0" name=""/>
        <dsp:cNvSpPr/>
      </dsp:nvSpPr>
      <dsp:spPr>
        <a:xfrm>
          <a:off x="2127310" y="157693"/>
          <a:ext cx="1863343" cy="701233"/>
        </a:xfrm>
        <a:prstGeom prst="rect">
          <a:avLst/>
        </a:prstGeom>
        <a:solidFill>
          <a:schemeClr val="accent4">
            <a:hueOff val="-1488257"/>
            <a:satOff val="8966"/>
            <a:lumOff val="719"/>
            <a:alphaOff val="0"/>
          </a:schemeClr>
        </a:solidFill>
        <a:ln w="38100" cap="flat" cmpd="sng" algn="ctr">
          <a:solidFill>
            <a:schemeClr val="accent4">
              <a:hueOff val="-1488257"/>
              <a:satOff val="8966"/>
              <a:lumOff val="71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s-PE" sz="1400" b="1" i="0" kern="1200" dirty="0">
              <a:latin typeface="Calibri" panose="020F0502020204030204" pitchFamily="34" charset="0"/>
              <a:cs typeface="Calibri" panose="020F0502020204030204" pitchFamily="34" charset="0"/>
            </a:rPr>
            <a:t>Recepción y pago de factura</a:t>
          </a:r>
          <a:endParaRPr lang="es-PE" sz="1400" kern="1200" dirty="0">
            <a:latin typeface="Calibri" panose="020F0502020204030204" pitchFamily="34" charset="0"/>
            <a:cs typeface="Calibri" panose="020F0502020204030204" pitchFamily="34" charset="0"/>
          </a:endParaRPr>
        </a:p>
      </dsp:txBody>
      <dsp:txXfrm>
        <a:off x="2127310" y="157693"/>
        <a:ext cx="1863343" cy="701233"/>
      </dsp:txXfrm>
    </dsp:sp>
    <dsp:sp modelId="{F78B94E0-E2B1-44A4-BFC2-802B22380961}">
      <dsp:nvSpPr>
        <dsp:cNvPr id="0" name=""/>
        <dsp:cNvSpPr/>
      </dsp:nvSpPr>
      <dsp:spPr>
        <a:xfrm>
          <a:off x="2127310" y="858927"/>
          <a:ext cx="1863343" cy="3047378"/>
        </a:xfrm>
        <a:prstGeom prst="rect">
          <a:avLst/>
        </a:prstGeom>
        <a:solidFill>
          <a:schemeClr val="accent4">
            <a:tint val="40000"/>
            <a:alpha val="90000"/>
            <a:hueOff val="-1315237"/>
            <a:satOff val="7386"/>
            <a:lumOff val="469"/>
            <a:alphaOff val="0"/>
          </a:schemeClr>
        </a:solidFill>
        <a:ln w="38100" cap="flat" cmpd="sng" algn="ctr">
          <a:solidFill>
            <a:schemeClr val="accent4">
              <a:tint val="40000"/>
              <a:alpha val="90000"/>
              <a:hueOff val="-1315237"/>
              <a:satOff val="7386"/>
              <a:lumOff val="4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PE" sz="1400" b="0" i="0" kern="1200" dirty="0">
              <a:latin typeface="Calibri" panose="020F0502020204030204" pitchFamily="34" charset="0"/>
              <a:cs typeface="Calibri" panose="020F0502020204030204" pitchFamily="34" charset="0"/>
            </a:rPr>
            <a:t>Un cliente paga una factura.</a:t>
          </a:r>
          <a:endParaRPr lang="es-PE"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s-ES" sz="1400" b="0" i="0" kern="1200" dirty="0">
              <a:latin typeface="Calibri" panose="020F0502020204030204" pitchFamily="34" charset="0"/>
              <a:cs typeface="Calibri" panose="020F0502020204030204" pitchFamily="34" charset="0"/>
            </a:rPr>
            <a:t>Desde la emisión de la factura, el pago, hasta la confirmación del pago.</a:t>
          </a:r>
          <a:endParaRPr lang="es-PE"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s-ES" sz="1400" kern="1200">
              <a:latin typeface="Calibri" panose="020F0502020204030204" pitchFamily="34" charset="0"/>
              <a:cs typeface="Calibri" panose="020F0502020204030204" pitchFamily="34" charset="0"/>
            </a:rPr>
            <a:t>El cliente puede continuar utilizando los servicios o productos sin interrupciones.</a:t>
          </a:r>
          <a:endParaRPr lang="es-PE" sz="1400" kern="1200" dirty="0">
            <a:latin typeface="Calibri" panose="020F0502020204030204" pitchFamily="34" charset="0"/>
            <a:cs typeface="Calibri" panose="020F0502020204030204" pitchFamily="34" charset="0"/>
          </a:endParaRPr>
        </a:p>
      </dsp:txBody>
      <dsp:txXfrm>
        <a:off x="2127310" y="858927"/>
        <a:ext cx="1863343" cy="3047378"/>
      </dsp:txXfrm>
    </dsp:sp>
    <dsp:sp modelId="{A52CB950-A47B-4AF2-AE34-1ABCD475FA67}">
      <dsp:nvSpPr>
        <dsp:cNvPr id="0" name=""/>
        <dsp:cNvSpPr/>
      </dsp:nvSpPr>
      <dsp:spPr>
        <a:xfrm>
          <a:off x="4251522" y="157693"/>
          <a:ext cx="1863343" cy="701233"/>
        </a:xfrm>
        <a:prstGeom prst="rect">
          <a:avLst/>
        </a:prstGeom>
        <a:solidFill>
          <a:schemeClr val="accent4">
            <a:hueOff val="-2976513"/>
            <a:satOff val="17933"/>
            <a:lumOff val="1437"/>
            <a:alphaOff val="0"/>
          </a:schemeClr>
        </a:solidFill>
        <a:ln w="38100" cap="flat" cmpd="sng" algn="ctr">
          <a:solidFill>
            <a:schemeClr val="accent4">
              <a:hueOff val="-2976513"/>
              <a:satOff val="17933"/>
              <a:lumOff val="143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s-PE" sz="1400" b="1" i="0" kern="1200" dirty="0">
              <a:latin typeface="Calibri" panose="020F0502020204030204" pitchFamily="34" charset="0"/>
              <a:cs typeface="Calibri" panose="020F0502020204030204" pitchFamily="34" charset="0"/>
            </a:rPr>
            <a:t>Recepción y confirmación orden compra</a:t>
          </a:r>
          <a:endParaRPr lang="es-PE" sz="1400" kern="1200" dirty="0">
            <a:latin typeface="Calibri" panose="020F0502020204030204" pitchFamily="34" charset="0"/>
            <a:cs typeface="Calibri" panose="020F0502020204030204" pitchFamily="34" charset="0"/>
          </a:endParaRPr>
        </a:p>
      </dsp:txBody>
      <dsp:txXfrm>
        <a:off x="4251522" y="157693"/>
        <a:ext cx="1863343" cy="701233"/>
      </dsp:txXfrm>
    </dsp:sp>
    <dsp:sp modelId="{A8A8C13A-D462-46BC-BBFB-064373C7281D}">
      <dsp:nvSpPr>
        <dsp:cNvPr id="0" name=""/>
        <dsp:cNvSpPr/>
      </dsp:nvSpPr>
      <dsp:spPr>
        <a:xfrm>
          <a:off x="4251522" y="858927"/>
          <a:ext cx="1863343" cy="3047378"/>
        </a:xfrm>
        <a:prstGeom prst="rect">
          <a:avLst/>
        </a:prstGeom>
        <a:solidFill>
          <a:schemeClr val="accent4">
            <a:tint val="40000"/>
            <a:alpha val="90000"/>
            <a:hueOff val="-2630473"/>
            <a:satOff val="14771"/>
            <a:lumOff val="939"/>
            <a:alphaOff val="0"/>
          </a:schemeClr>
        </a:solidFill>
        <a:ln w="38100" cap="flat" cmpd="sng" algn="ctr">
          <a:solidFill>
            <a:schemeClr val="accent4">
              <a:tint val="40000"/>
              <a:alpha val="90000"/>
              <a:hueOff val="-2630473"/>
              <a:satOff val="14771"/>
              <a:lumOff val="9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ES" sz="1400" b="0" i="0" kern="1200" dirty="0">
              <a:latin typeface="Calibri" panose="020F0502020204030204" pitchFamily="34" charset="0"/>
              <a:cs typeface="Calibri" panose="020F0502020204030204" pitchFamily="34" charset="0"/>
            </a:rPr>
            <a:t>Un cliente realiza una orden de compra</a:t>
          </a:r>
          <a:r>
            <a:rPr lang="es-PE" sz="1400" b="0" i="0" kern="1200" dirty="0">
              <a:latin typeface="Calibri" panose="020F0502020204030204" pitchFamily="34" charset="0"/>
              <a:cs typeface="Calibri" panose="020F0502020204030204" pitchFamily="34" charset="0"/>
            </a:rPr>
            <a:t>.</a:t>
          </a:r>
          <a:endParaRPr lang="es-PE"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s-ES" sz="1400" b="0" i="0" kern="1200" dirty="0">
              <a:latin typeface="Calibri" panose="020F0502020204030204" pitchFamily="34" charset="0"/>
              <a:cs typeface="Calibri" panose="020F0502020204030204" pitchFamily="34" charset="0"/>
            </a:rPr>
            <a:t>Desde la realización de la orden, la confirmación, hasta la entrega del producto o servicio.</a:t>
          </a:r>
          <a:endParaRPr lang="es-PE"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s-ES" sz="1400" b="0" i="0" kern="1200" dirty="0">
              <a:latin typeface="Calibri" panose="020F0502020204030204" pitchFamily="34" charset="0"/>
              <a:cs typeface="Calibri" panose="020F0502020204030204" pitchFamily="34" charset="0"/>
            </a:rPr>
            <a:t>El cliente recibe el producto o servicio que ordenó.</a:t>
          </a:r>
          <a:endParaRPr lang="es-PE" sz="1400" kern="1200" dirty="0">
            <a:latin typeface="Calibri" panose="020F0502020204030204" pitchFamily="34" charset="0"/>
            <a:cs typeface="Calibri" panose="020F0502020204030204" pitchFamily="34" charset="0"/>
          </a:endParaRPr>
        </a:p>
      </dsp:txBody>
      <dsp:txXfrm>
        <a:off x="4251522" y="858927"/>
        <a:ext cx="1863343" cy="3047378"/>
      </dsp:txXfrm>
    </dsp:sp>
    <dsp:sp modelId="{D71C050B-DA35-4C58-90F9-C6BCA5C666F5}">
      <dsp:nvSpPr>
        <dsp:cNvPr id="0" name=""/>
        <dsp:cNvSpPr/>
      </dsp:nvSpPr>
      <dsp:spPr>
        <a:xfrm>
          <a:off x="6375734" y="157693"/>
          <a:ext cx="1863343" cy="701233"/>
        </a:xfrm>
        <a:prstGeom prst="rect">
          <a:avLst/>
        </a:prstGeom>
        <a:solidFill>
          <a:schemeClr val="accent4">
            <a:hueOff val="-4464770"/>
            <a:satOff val="26899"/>
            <a:lumOff val="2156"/>
            <a:alphaOff val="0"/>
          </a:schemeClr>
        </a:solidFill>
        <a:ln w="381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s-PE" sz="1400" b="1" i="0" kern="1200" dirty="0">
              <a:latin typeface="Calibri" panose="020F0502020204030204" pitchFamily="34" charset="0"/>
              <a:cs typeface="Calibri" panose="020F0502020204030204" pitchFamily="34" charset="0"/>
            </a:rPr>
            <a:t>Elaboración de ofertas</a:t>
          </a:r>
          <a:endParaRPr lang="es-PE" sz="1400" kern="1200" dirty="0">
            <a:latin typeface="Calibri" panose="020F0502020204030204" pitchFamily="34" charset="0"/>
            <a:cs typeface="Calibri" panose="020F0502020204030204" pitchFamily="34" charset="0"/>
          </a:endParaRPr>
        </a:p>
      </dsp:txBody>
      <dsp:txXfrm>
        <a:off x="6375734" y="157693"/>
        <a:ext cx="1863343" cy="701233"/>
      </dsp:txXfrm>
    </dsp:sp>
    <dsp:sp modelId="{55BE74F6-4652-4F24-9B95-3699DA66E7DE}">
      <dsp:nvSpPr>
        <dsp:cNvPr id="0" name=""/>
        <dsp:cNvSpPr/>
      </dsp:nvSpPr>
      <dsp:spPr>
        <a:xfrm>
          <a:off x="6375734" y="858927"/>
          <a:ext cx="1863343" cy="3047378"/>
        </a:xfrm>
        <a:prstGeom prst="rect">
          <a:avLst/>
        </a:prstGeom>
        <a:solidFill>
          <a:schemeClr val="accent4">
            <a:tint val="40000"/>
            <a:alpha val="90000"/>
            <a:hueOff val="-3945710"/>
            <a:satOff val="22157"/>
            <a:lumOff val="1408"/>
            <a:alphaOff val="0"/>
          </a:schemeClr>
        </a:solidFill>
        <a:ln w="38100" cap="flat" cmpd="sng" algn="ctr">
          <a:solidFill>
            <a:schemeClr val="accent4">
              <a:tint val="40000"/>
              <a:alpha val="90000"/>
              <a:hueOff val="-3945710"/>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ES" sz="1400" b="0" i="0" kern="1200" dirty="0">
              <a:latin typeface="Calibri" panose="020F0502020204030204" pitchFamily="34" charset="0"/>
              <a:cs typeface="Calibri" panose="020F0502020204030204" pitchFamily="34" charset="0"/>
            </a:rPr>
            <a:t>Un cliente muestra interés en un producto o servicio.</a:t>
          </a:r>
          <a:endParaRPr lang="es-PE"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s-ES" sz="1400" b="0" i="0" kern="1200" dirty="0">
              <a:latin typeface="Calibri" panose="020F0502020204030204" pitchFamily="34" charset="0"/>
              <a:cs typeface="Calibri" panose="020F0502020204030204" pitchFamily="34" charset="0"/>
            </a:rPr>
            <a:t>Desde la identificación de la necesidad del cliente, la elaboración de la oferta, hasta la presentación de la oferta al cliente.</a:t>
          </a:r>
          <a:endParaRPr lang="es-PE"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s-ES" sz="1400" b="0" i="0" kern="1200" dirty="0">
              <a:latin typeface="Calibri" panose="020F0502020204030204" pitchFamily="34" charset="0"/>
              <a:cs typeface="Calibri" panose="020F0502020204030204" pitchFamily="34" charset="0"/>
            </a:rPr>
            <a:t>El cliente recibe una oferta personalizada que puede satisfacer sus necesidades.</a:t>
          </a:r>
          <a:endParaRPr lang="es-PE" sz="1400" kern="1200" dirty="0">
            <a:latin typeface="Calibri" panose="020F0502020204030204" pitchFamily="34" charset="0"/>
            <a:cs typeface="Calibri" panose="020F0502020204030204" pitchFamily="34" charset="0"/>
          </a:endParaRPr>
        </a:p>
      </dsp:txBody>
      <dsp:txXfrm>
        <a:off x="6375734" y="858927"/>
        <a:ext cx="1863343" cy="304737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9D357267-F5CB-4939-BF7A-DB6BFA44456E}" type="datetimeFigureOut">
              <a:rPr lang="es-ES" smtClean="0"/>
              <a:pPr/>
              <a:t>07/02/2024</a:t>
            </a:fld>
            <a:endParaRPr lang="es-ES" dirty="0"/>
          </a:p>
        </p:txBody>
      </p:sp>
      <p:sp>
        <p:nvSpPr>
          <p:cNvPr id="4" name="3 Marcador de imagen de diapositiva"/>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6B7E992D-280B-41DE-9EA7-7D9ADBA98B46}" type="slidenum">
              <a:rPr lang="es-ES" smtClean="0"/>
              <a:pPr/>
              <a:t>‹Nº›</a:t>
            </a:fld>
            <a:endParaRPr lang="es-ES" dirty="0"/>
          </a:p>
        </p:txBody>
      </p:sp>
    </p:spTree>
    <p:extLst>
      <p:ext uri="{BB962C8B-B14F-4D97-AF65-F5344CB8AC3E}">
        <p14:creationId xmlns:p14="http://schemas.microsoft.com/office/powerpoint/2010/main" val="500682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a:t>
            </a:fld>
            <a:endParaRPr lang="es-ES"/>
          </a:p>
        </p:txBody>
      </p:sp>
    </p:spTree>
    <p:extLst>
      <p:ext uri="{BB962C8B-B14F-4D97-AF65-F5344CB8AC3E}">
        <p14:creationId xmlns:p14="http://schemas.microsoft.com/office/powerpoint/2010/main" val="17432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11</a:t>
            </a:fld>
            <a:endParaRPr lang="es-ES" dirty="0"/>
          </a:p>
        </p:txBody>
      </p:sp>
    </p:spTree>
    <p:extLst>
      <p:ext uri="{BB962C8B-B14F-4D97-AF65-F5344CB8AC3E}">
        <p14:creationId xmlns:p14="http://schemas.microsoft.com/office/powerpoint/2010/main" val="3415805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12</a:t>
            </a:fld>
            <a:endParaRPr lang="es-ES" dirty="0"/>
          </a:p>
        </p:txBody>
      </p:sp>
    </p:spTree>
    <p:extLst>
      <p:ext uri="{BB962C8B-B14F-4D97-AF65-F5344CB8AC3E}">
        <p14:creationId xmlns:p14="http://schemas.microsoft.com/office/powerpoint/2010/main" val="4116486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13</a:t>
            </a:fld>
            <a:endParaRPr lang="es-ES" dirty="0"/>
          </a:p>
        </p:txBody>
      </p:sp>
    </p:spTree>
    <p:extLst>
      <p:ext uri="{BB962C8B-B14F-4D97-AF65-F5344CB8AC3E}">
        <p14:creationId xmlns:p14="http://schemas.microsoft.com/office/powerpoint/2010/main" val="2843440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14</a:t>
            </a:fld>
            <a:endParaRPr lang="es-ES" dirty="0"/>
          </a:p>
        </p:txBody>
      </p:sp>
    </p:spTree>
    <p:extLst>
      <p:ext uri="{BB962C8B-B14F-4D97-AF65-F5344CB8AC3E}">
        <p14:creationId xmlns:p14="http://schemas.microsoft.com/office/powerpoint/2010/main" val="2762222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15</a:t>
            </a:fld>
            <a:endParaRPr lang="es-ES" dirty="0"/>
          </a:p>
        </p:txBody>
      </p:sp>
    </p:spTree>
    <p:extLst>
      <p:ext uri="{BB962C8B-B14F-4D97-AF65-F5344CB8AC3E}">
        <p14:creationId xmlns:p14="http://schemas.microsoft.com/office/powerpoint/2010/main" val="2822263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16</a:t>
            </a:fld>
            <a:endParaRPr lang="es-ES" dirty="0"/>
          </a:p>
        </p:txBody>
      </p:sp>
    </p:spTree>
    <p:extLst>
      <p:ext uri="{BB962C8B-B14F-4D97-AF65-F5344CB8AC3E}">
        <p14:creationId xmlns:p14="http://schemas.microsoft.com/office/powerpoint/2010/main" val="2015038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17</a:t>
            </a:fld>
            <a:endParaRPr lang="es-ES" dirty="0"/>
          </a:p>
        </p:txBody>
      </p:sp>
    </p:spTree>
    <p:extLst>
      <p:ext uri="{BB962C8B-B14F-4D97-AF65-F5344CB8AC3E}">
        <p14:creationId xmlns:p14="http://schemas.microsoft.com/office/powerpoint/2010/main" val="1787598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E" sz="16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18</a:t>
            </a:fld>
            <a:endParaRPr lang="es-PE"/>
          </a:p>
        </p:txBody>
      </p:sp>
    </p:spTree>
    <p:extLst>
      <p:ext uri="{BB962C8B-B14F-4D97-AF65-F5344CB8AC3E}">
        <p14:creationId xmlns:p14="http://schemas.microsoft.com/office/powerpoint/2010/main" val="1418862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Cabe resaltar que el desarrollo de las personas es un factor clave para que se identifiquen con sus tareas asignadas y se involucren en el seguimiento y logro de los objetivos empresariales. </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indent="0" algn="l" defTabSz="914400" rtl="0" eaLnBrk="1" fontAlgn="auto" latinLnBrk="0" hangingPunct="1">
              <a:lnSpc>
                <a:spcPct val="100000"/>
              </a:lnSpc>
              <a:spcBef>
                <a:spcPts val="0"/>
              </a:spcBef>
              <a:spcAft>
                <a:spcPts val="0"/>
              </a:spcAft>
              <a:buClrTx/>
              <a:buSzTx/>
              <a:buFontTx/>
              <a:buNone/>
              <a:tabLst/>
              <a:defRPr/>
            </a:pPr>
            <a:r>
              <a:rPr lang="es-ES" dirty="0"/>
              <a:t>En Resumen, BPM se convierte, al mismo tiempo, en una estrategia empresarial para lograr mayores niveles de excelencia organizacional.</a:t>
            </a:r>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19</a:t>
            </a:fld>
            <a:endParaRPr lang="es-PE"/>
          </a:p>
        </p:txBody>
      </p:sp>
    </p:spTree>
    <p:extLst>
      <p:ext uri="{BB962C8B-B14F-4D97-AF65-F5344CB8AC3E}">
        <p14:creationId xmlns:p14="http://schemas.microsoft.com/office/powerpoint/2010/main" val="1731484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21</a:t>
            </a:fld>
            <a:endParaRPr lang="es-ES" dirty="0"/>
          </a:p>
        </p:txBody>
      </p:sp>
    </p:spTree>
    <p:extLst>
      <p:ext uri="{BB962C8B-B14F-4D97-AF65-F5344CB8AC3E}">
        <p14:creationId xmlns:p14="http://schemas.microsoft.com/office/powerpoint/2010/main" val="2059901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a:t>
            </a:fld>
            <a:endParaRPr lang="es-ES" dirty="0"/>
          </a:p>
        </p:txBody>
      </p:sp>
    </p:spTree>
    <p:extLst>
      <p:ext uri="{BB962C8B-B14F-4D97-AF65-F5344CB8AC3E}">
        <p14:creationId xmlns:p14="http://schemas.microsoft.com/office/powerpoint/2010/main" val="198643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BPMN son las siglas de Business Process </a:t>
            </a:r>
            <a:r>
              <a:rPr lang="es-PE" dirty="0" err="1"/>
              <a:t>Model</a:t>
            </a:r>
            <a:r>
              <a:rPr lang="es-PE" dirty="0"/>
              <a:t> and </a:t>
            </a:r>
            <a:r>
              <a:rPr lang="es-PE" dirty="0" err="1"/>
              <a:t>Notation</a:t>
            </a:r>
            <a:endParaRPr lang="es-PE" dirty="0"/>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22</a:t>
            </a:fld>
            <a:endParaRPr lang="es-ES" dirty="0"/>
          </a:p>
        </p:txBody>
      </p:sp>
    </p:spTree>
    <p:extLst>
      <p:ext uri="{BB962C8B-B14F-4D97-AF65-F5344CB8AC3E}">
        <p14:creationId xmlns:p14="http://schemas.microsoft.com/office/powerpoint/2010/main" val="4130719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23</a:t>
            </a:fld>
            <a:endParaRPr lang="es-ES" dirty="0"/>
          </a:p>
        </p:txBody>
      </p:sp>
    </p:spTree>
    <p:extLst>
      <p:ext uri="{BB962C8B-B14F-4D97-AF65-F5344CB8AC3E}">
        <p14:creationId xmlns:p14="http://schemas.microsoft.com/office/powerpoint/2010/main" val="480641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resumen, BPMN facilita la comunicación y comprensión entre los diferentes actores involucrados en un proceso de negocio. Esto incluye a los analistas de negocio que diseñan y modelan los procesos, los desarrolladores técnicos que implementan estos procesos en sistemas informáticos, y los usuarios finales que ejecutan los procesos.</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24</a:t>
            </a:fld>
            <a:endParaRPr lang="es-ES" dirty="0"/>
          </a:p>
        </p:txBody>
      </p:sp>
    </p:spTree>
    <p:extLst>
      <p:ext uri="{BB962C8B-B14F-4D97-AF65-F5344CB8AC3E}">
        <p14:creationId xmlns:p14="http://schemas.microsoft.com/office/powerpoint/2010/main" val="632230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Las cuatro categorías básicas de elementos que se pueden encontrar en un BPD son:</a:t>
            </a:r>
          </a:p>
          <a:p>
            <a:r>
              <a:rPr lang="es-PE" sz="1200" b="0" i="0" u="none" strike="noStrike" kern="1200" baseline="0" dirty="0">
                <a:solidFill>
                  <a:schemeClr val="tx1"/>
                </a:solidFill>
                <a:latin typeface="+mn-lt"/>
                <a:ea typeface="+mn-ea"/>
                <a:cs typeface="+mn-cs"/>
              </a:rPr>
              <a:t>– Objetos de flujo</a:t>
            </a:r>
          </a:p>
          <a:p>
            <a:r>
              <a:rPr lang="es-PE" sz="1200" b="0" i="0" u="none" strike="noStrike" kern="1200" baseline="0" dirty="0">
                <a:solidFill>
                  <a:schemeClr val="tx1"/>
                </a:solidFill>
                <a:latin typeface="+mn-lt"/>
                <a:ea typeface="+mn-ea"/>
                <a:cs typeface="+mn-cs"/>
              </a:rPr>
              <a:t>– Objetos de conexión</a:t>
            </a:r>
          </a:p>
          <a:p>
            <a:r>
              <a:rPr lang="es-PE" sz="1200" b="0" i="0" u="none" strike="noStrike" kern="1200" baseline="0" dirty="0">
                <a:solidFill>
                  <a:schemeClr val="tx1"/>
                </a:solidFill>
                <a:latin typeface="+mn-lt"/>
                <a:ea typeface="+mn-ea"/>
                <a:cs typeface="+mn-cs"/>
              </a:rPr>
              <a:t>– Canales</a:t>
            </a:r>
          </a:p>
          <a:p>
            <a:r>
              <a:rPr lang="es-PE" sz="1200" b="0" i="0" u="none" strike="noStrike" kern="1200" baseline="0" dirty="0">
                <a:solidFill>
                  <a:schemeClr val="tx1"/>
                </a:solidFill>
                <a:latin typeface="+mn-lt"/>
                <a:ea typeface="+mn-ea"/>
                <a:cs typeface="+mn-cs"/>
              </a:rPr>
              <a:t>– Artefactos</a:t>
            </a:r>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25</a:t>
            </a:fld>
            <a:endParaRPr lang="es-ES" dirty="0"/>
          </a:p>
        </p:txBody>
      </p:sp>
    </p:spTree>
    <p:extLst>
      <p:ext uri="{BB962C8B-B14F-4D97-AF65-F5344CB8AC3E}">
        <p14:creationId xmlns:p14="http://schemas.microsoft.com/office/powerpoint/2010/main" val="323802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b="1" dirty="0"/>
              <a:t>Eventos</a:t>
            </a:r>
            <a:r>
              <a:rPr lang="es-ES_tradnl" dirty="0"/>
              <a:t>: Es algo que ocurre durante el transcurso de un proceso de negocio. Pueden ser de 3 tipos: Eventos de inicio, intermedios o de finalización.</a:t>
            </a:r>
          </a:p>
          <a:p>
            <a:r>
              <a:rPr lang="es-ES_tradnl" b="1" dirty="0"/>
              <a:t>Actividades</a:t>
            </a:r>
            <a:r>
              <a:rPr lang="es-ES_tradnl" dirty="0"/>
              <a:t>: Es el término genérico para denominar a cualquier trabajo que realiza la compañía. Pueden ser Tareas o subprocesos.</a:t>
            </a:r>
          </a:p>
          <a:p>
            <a:r>
              <a:rPr lang="es-ES_tradnl" b="1" dirty="0"/>
              <a:t>Compuertas (</a:t>
            </a:r>
            <a:r>
              <a:rPr lang="es-ES_tradnl" b="1" dirty="0" err="1"/>
              <a:t>Gateways</a:t>
            </a:r>
            <a:r>
              <a:rPr lang="es-ES_tradnl" b="1" dirty="0"/>
              <a:t>): </a:t>
            </a:r>
            <a:r>
              <a:rPr lang="es-ES_tradnl" dirty="0"/>
              <a:t>Sirven para controlar el flujo y pueden ser: exclusivas, basadas en eventos, paralelas, inclusivas y complejas.</a:t>
            </a:r>
          </a:p>
          <a:p>
            <a:r>
              <a:rPr lang="es-ES_tradnl" dirty="0"/>
              <a:t> </a:t>
            </a:r>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26</a:t>
            </a:fld>
            <a:endParaRPr lang="es-ES" dirty="0"/>
          </a:p>
        </p:txBody>
      </p:sp>
    </p:spTree>
    <p:extLst>
      <p:ext uri="{BB962C8B-B14F-4D97-AF65-F5344CB8AC3E}">
        <p14:creationId xmlns:p14="http://schemas.microsoft.com/office/powerpoint/2010/main" val="368128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_tradnl" b="1" dirty="0"/>
              <a:t>Eventos de inicio: </a:t>
            </a:r>
            <a:r>
              <a:rPr lang="es-ES_tradnl" dirty="0"/>
              <a:t>Sirven para indicar el inicio de un proceso. Existen diferentes disparadores que indican las circunstancias que inician un proceso. Ejemplo: Mensajes, Ciclos de tiempo, reglas de negocio, etc.</a:t>
            </a:r>
          </a:p>
          <a:p>
            <a:pPr marL="171450" indent="-171450">
              <a:buFont typeface="Arial" panose="020B0604020202020204" pitchFamily="34" charset="0"/>
              <a:buChar char="•"/>
            </a:pPr>
            <a:r>
              <a:rPr lang="es-ES_tradnl" b="1" dirty="0"/>
              <a:t>Eventos intermedios: </a:t>
            </a:r>
            <a:r>
              <a:rPr lang="es-ES_tradnl" dirty="0"/>
              <a:t>Indican algo que ocurre o puede ocurrir durante el transcurso de un proceso, entre el inicio y el fin. Los eventos intermedios pueden usarse para recibir o lanzar un evento.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_tradnl" b="1" dirty="0"/>
              <a:t>Eventos de Fin: </a:t>
            </a:r>
            <a:r>
              <a:rPr lang="es-ES_tradnl" dirty="0"/>
              <a:t>Indican cuando se finaliza un proceso. Existen diferentes resultados que indican las circunstancias en que terminan un proceso. Ejemplo: Mensajes de finalización de flujo, señal de finalización de flujo, errores, etc.</a:t>
            </a:r>
          </a:p>
          <a:p>
            <a:pPr marL="171450" indent="-171450">
              <a:buFont typeface="Arial" panose="020B0604020202020204" pitchFamily="34" charset="0"/>
              <a:buChar char="•"/>
            </a:pPr>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27</a:t>
            </a:fld>
            <a:endParaRPr lang="es-ES" dirty="0"/>
          </a:p>
        </p:txBody>
      </p:sp>
    </p:spTree>
    <p:extLst>
      <p:ext uri="{BB962C8B-B14F-4D97-AF65-F5344CB8AC3E}">
        <p14:creationId xmlns:p14="http://schemas.microsoft.com/office/powerpoint/2010/main" val="3797595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Los subprocesos en un diagrama Padre aparecerán colapsados y en un diagrama hijo aparecerán expandidos.</a:t>
            </a:r>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28</a:t>
            </a:fld>
            <a:endParaRPr lang="es-ES" dirty="0"/>
          </a:p>
        </p:txBody>
      </p:sp>
    </p:spTree>
    <p:extLst>
      <p:ext uri="{BB962C8B-B14F-4D97-AF65-F5344CB8AC3E}">
        <p14:creationId xmlns:p14="http://schemas.microsoft.com/office/powerpoint/2010/main" val="3004585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29</a:t>
            </a:fld>
            <a:endParaRPr lang="es-ES" dirty="0"/>
          </a:p>
        </p:txBody>
      </p:sp>
    </p:spTree>
    <p:extLst>
      <p:ext uri="{BB962C8B-B14F-4D97-AF65-F5344CB8AC3E}">
        <p14:creationId xmlns:p14="http://schemas.microsoft.com/office/powerpoint/2010/main" val="245365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30</a:t>
            </a:fld>
            <a:endParaRPr lang="es-ES" dirty="0"/>
          </a:p>
        </p:txBody>
      </p:sp>
    </p:spTree>
    <p:extLst>
      <p:ext uri="{BB962C8B-B14F-4D97-AF65-F5344CB8AC3E}">
        <p14:creationId xmlns:p14="http://schemas.microsoft.com/office/powerpoint/2010/main" val="3862842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31</a:t>
            </a:fld>
            <a:endParaRPr lang="es-ES" dirty="0"/>
          </a:p>
        </p:txBody>
      </p:sp>
    </p:spTree>
    <p:extLst>
      <p:ext uri="{BB962C8B-B14F-4D97-AF65-F5344CB8AC3E}">
        <p14:creationId xmlns:p14="http://schemas.microsoft.com/office/powerpoint/2010/main" val="188984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a:t>
            </a:fld>
            <a:endParaRPr lang="es-ES" dirty="0"/>
          </a:p>
        </p:txBody>
      </p:sp>
    </p:spTree>
    <p:extLst>
      <p:ext uri="{BB962C8B-B14F-4D97-AF65-F5344CB8AC3E}">
        <p14:creationId xmlns:p14="http://schemas.microsoft.com/office/powerpoint/2010/main" val="8357001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32</a:t>
            </a:fld>
            <a:endParaRPr lang="es-ES" dirty="0"/>
          </a:p>
        </p:txBody>
      </p:sp>
    </p:spTree>
    <p:extLst>
      <p:ext uri="{BB962C8B-B14F-4D97-AF65-F5344CB8AC3E}">
        <p14:creationId xmlns:p14="http://schemas.microsoft.com/office/powerpoint/2010/main" val="2347097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33</a:t>
            </a:fld>
            <a:endParaRPr lang="es-ES" dirty="0"/>
          </a:p>
        </p:txBody>
      </p:sp>
    </p:spTree>
    <p:extLst>
      <p:ext uri="{BB962C8B-B14F-4D97-AF65-F5344CB8AC3E}">
        <p14:creationId xmlns:p14="http://schemas.microsoft.com/office/powerpoint/2010/main" val="1965926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34</a:t>
            </a:fld>
            <a:endParaRPr lang="es-ES" dirty="0"/>
          </a:p>
        </p:txBody>
      </p:sp>
    </p:spTree>
    <p:extLst>
      <p:ext uri="{BB962C8B-B14F-4D97-AF65-F5344CB8AC3E}">
        <p14:creationId xmlns:p14="http://schemas.microsoft.com/office/powerpoint/2010/main" val="1242875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35</a:t>
            </a:fld>
            <a:endParaRPr lang="es-ES" dirty="0"/>
          </a:p>
        </p:txBody>
      </p:sp>
    </p:spTree>
    <p:extLst>
      <p:ext uri="{BB962C8B-B14F-4D97-AF65-F5344CB8AC3E}">
        <p14:creationId xmlns:p14="http://schemas.microsoft.com/office/powerpoint/2010/main" val="18302859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36</a:t>
            </a:fld>
            <a:endParaRPr lang="es-ES" dirty="0"/>
          </a:p>
        </p:txBody>
      </p:sp>
    </p:spTree>
    <p:extLst>
      <p:ext uri="{BB962C8B-B14F-4D97-AF65-F5344CB8AC3E}">
        <p14:creationId xmlns:p14="http://schemas.microsoft.com/office/powerpoint/2010/main" val="36735667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37</a:t>
            </a:fld>
            <a:endParaRPr lang="es-ES" dirty="0"/>
          </a:p>
        </p:txBody>
      </p:sp>
    </p:spTree>
    <p:extLst>
      <p:ext uri="{BB962C8B-B14F-4D97-AF65-F5344CB8AC3E}">
        <p14:creationId xmlns:p14="http://schemas.microsoft.com/office/powerpoint/2010/main" val="38051998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38</a:t>
            </a:fld>
            <a:endParaRPr lang="es-ES" dirty="0"/>
          </a:p>
        </p:txBody>
      </p:sp>
    </p:spTree>
    <p:extLst>
      <p:ext uri="{BB962C8B-B14F-4D97-AF65-F5344CB8AC3E}">
        <p14:creationId xmlns:p14="http://schemas.microsoft.com/office/powerpoint/2010/main" val="3912921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39</a:t>
            </a:fld>
            <a:endParaRPr lang="es-ES" dirty="0"/>
          </a:p>
        </p:txBody>
      </p:sp>
    </p:spTree>
    <p:extLst>
      <p:ext uri="{BB962C8B-B14F-4D97-AF65-F5344CB8AC3E}">
        <p14:creationId xmlns:p14="http://schemas.microsoft.com/office/powerpoint/2010/main" val="33291416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40</a:t>
            </a:fld>
            <a:endParaRPr lang="es-ES" dirty="0"/>
          </a:p>
        </p:txBody>
      </p:sp>
    </p:spTree>
    <p:extLst>
      <p:ext uri="{BB962C8B-B14F-4D97-AF65-F5344CB8AC3E}">
        <p14:creationId xmlns:p14="http://schemas.microsoft.com/office/powerpoint/2010/main" val="9650069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41</a:t>
            </a:fld>
            <a:endParaRPr lang="es-ES" dirty="0"/>
          </a:p>
        </p:txBody>
      </p:sp>
    </p:spTree>
    <p:extLst>
      <p:ext uri="{BB962C8B-B14F-4D97-AF65-F5344CB8AC3E}">
        <p14:creationId xmlns:p14="http://schemas.microsoft.com/office/powerpoint/2010/main" val="2681037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kern="1200" dirty="0">
                <a:solidFill>
                  <a:schemeClr val="tx1"/>
                </a:solidFill>
                <a:effectLst/>
                <a:latin typeface="+mn-lt"/>
                <a:ea typeface="+mn-ea"/>
                <a:cs typeface="+mn-cs"/>
              </a:rPr>
              <a:t>Un proceso de negocio se reconoce por el tipo de evento que lo gatilla.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kern="1200" dirty="0">
                <a:solidFill>
                  <a:schemeClr val="tx1"/>
                </a:solidFill>
                <a:effectLst/>
                <a:latin typeface="+mn-lt"/>
                <a:ea typeface="+mn-ea"/>
                <a:cs typeface="+mn-cs"/>
              </a:rPr>
              <a:t>Una de las principales características de un proceso de negocio es que es gatillado por el cliente y los resultados de la ejecución del proceso tienen que volver al cliente, dicho cliente puede ser interno o externo. </a:t>
            </a:r>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a:t>
            </a:fld>
            <a:endParaRPr lang="es-PE"/>
          </a:p>
        </p:txBody>
      </p:sp>
    </p:spTree>
    <p:extLst>
      <p:ext uri="{BB962C8B-B14F-4D97-AF65-F5344CB8AC3E}">
        <p14:creationId xmlns:p14="http://schemas.microsoft.com/office/powerpoint/2010/main" val="1547573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42</a:t>
            </a:fld>
            <a:endParaRPr lang="es-ES" dirty="0"/>
          </a:p>
        </p:txBody>
      </p:sp>
    </p:spTree>
    <p:extLst>
      <p:ext uri="{BB962C8B-B14F-4D97-AF65-F5344CB8AC3E}">
        <p14:creationId xmlns:p14="http://schemas.microsoft.com/office/powerpoint/2010/main" val="27258289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43</a:t>
            </a:fld>
            <a:endParaRPr lang="es-ES" dirty="0"/>
          </a:p>
        </p:txBody>
      </p:sp>
    </p:spTree>
    <p:extLst>
      <p:ext uri="{BB962C8B-B14F-4D97-AF65-F5344CB8AC3E}">
        <p14:creationId xmlns:p14="http://schemas.microsoft.com/office/powerpoint/2010/main" val="1886155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44</a:t>
            </a:fld>
            <a:endParaRPr lang="es-ES" dirty="0"/>
          </a:p>
        </p:txBody>
      </p:sp>
    </p:spTree>
    <p:extLst>
      <p:ext uri="{BB962C8B-B14F-4D97-AF65-F5344CB8AC3E}">
        <p14:creationId xmlns:p14="http://schemas.microsoft.com/office/powerpoint/2010/main" val="13501488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Los objetos de conexión, </a:t>
            </a:r>
            <a:r>
              <a:rPr lang="es-ES" b="0" dirty="0"/>
              <a:t>definen los objetos gráficos usados para conectar </a:t>
            </a:r>
            <a:r>
              <a:rPr lang="es-ES" sz="1200" b="0" i="0" u="none" strike="noStrike" kern="1200" baseline="0" dirty="0">
                <a:solidFill>
                  <a:schemeClr val="tx1"/>
                </a:solidFill>
                <a:latin typeface="+mn-lt"/>
                <a:ea typeface="+mn-ea"/>
                <a:cs typeface="+mn-cs"/>
              </a:rPr>
              <a:t>dos objetos juntos y visualizar como progresa el flujo dentro </a:t>
            </a:r>
            <a:r>
              <a:rPr lang="es-PE" sz="1200" b="0" i="0" u="none" strike="noStrike" kern="1200" baseline="0" dirty="0">
                <a:solidFill>
                  <a:schemeClr val="tx1"/>
                </a:solidFill>
                <a:latin typeface="+mn-lt"/>
                <a:ea typeface="+mn-ea"/>
                <a:cs typeface="+mn-cs"/>
              </a:rPr>
              <a:t>de un proceso. Hay 3 formas de conectar objetos:</a:t>
            </a:r>
            <a:endParaRPr lang="es-ES" b="0" dirty="0"/>
          </a:p>
          <a:p>
            <a:pPr marL="171450" indent="-171450">
              <a:buFont typeface="Arial" panose="020B0604020202020204" pitchFamily="34" charset="0"/>
              <a:buChar char="•"/>
            </a:pPr>
            <a:r>
              <a:rPr lang="es-ES" b="1" dirty="0"/>
              <a:t>Líneas de secuencia</a:t>
            </a:r>
            <a:r>
              <a:rPr lang="es-ES" dirty="0"/>
              <a:t>: Sirven para indicar el orden en el que son ejecutadas las actividades del proceso de negocio.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b="1" dirty="0"/>
              <a:t>Asociaciones: </a:t>
            </a:r>
            <a:r>
              <a:rPr lang="es-ES" dirty="0"/>
              <a:t>Sirven para asociar artefactos con objetos de flujo.</a:t>
            </a:r>
          </a:p>
          <a:p>
            <a:pPr marL="171450" indent="-171450">
              <a:buFont typeface="Arial" panose="020B0604020202020204" pitchFamily="34" charset="0"/>
              <a:buChar char="•"/>
            </a:pPr>
            <a:r>
              <a:rPr lang="es-ES" b="1" dirty="0"/>
              <a:t>Líneas de mensaje: </a:t>
            </a:r>
            <a:r>
              <a:rPr lang="es-ES" dirty="0"/>
              <a:t>Sirven para mostrar el intercambio de mensajes entre 2 participantes (entidades de negocio o roles).</a:t>
            </a:r>
          </a:p>
          <a:p>
            <a:endParaRPr lang="es-ES" dirty="0"/>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45</a:t>
            </a:fld>
            <a:endParaRPr lang="es-ES" dirty="0"/>
          </a:p>
        </p:txBody>
      </p:sp>
    </p:spTree>
    <p:extLst>
      <p:ext uri="{BB962C8B-B14F-4D97-AF65-F5344CB8AC3E}">
        <p14:creationId xmlns:p14="http://schemas.microsoft.com/office/powerpoint/2010/main" val="3870219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46</a:t>
            </a:fld>
            <a:endParaRPr lang="es-ES" dirty="0"/>
          </a:p>
        </p:txBody>
      </p:sp>
    </p:spTree>
    <p:extLst>
      <p:ext uri="{BB962C8B-B14F-4D97-AF65-F5344CB8AC3E}">
        <p14:creationId xmlns:p14="http://schemas.microsoft.com/office/powerpoint/2010/main" val="6890256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47</a:t>
            </a:fld>
            <a:endParaRPr lang="es-ES" dirty="0"/>
          </a:p>
        </p:txBody>
      </p:sp>
    </p:spTree>
    <p:extLst>
      <p:ext uri="{BB962C8B-B14F-4D97-AF65-F5344CB8AC3E}">
        <p14:creationId xmlns:p14="http://schemas.microsoft.com/office/powerpoint/2010/main" val="18424511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u="none" strike="noStrike" kern="1200" baseline="0" dirty="0">
                <a:solidFill>
                  <a:schemeClr val="tx1"/>
                </a:solidFill>
                <a:latin typeface="+mn-lt"/>
                <a:ea typeface="+mn-ea"/>
                <a:cs typeface="+mn-cs"/>
              </a:rPr>
              <a:t>Los canales o </a:t>
            </a:r>
            <a:r>
              <a:rPr lang="es-ES" sz="1200" b="1" i="0" u="none" strike="noStrike" kern="1200" baseline="0" dirty="0" err="1">
                <a:solidFill>
                  <a:schemeClr val="tx1"/>
                </a:solidFill>
                <a:latin typeface="+mn-lt"/>
                <a:ea typeface="+mn-ea"/>
                <a:cs typeface="+mn-cs"/>
              </a:rPr>
              <a:t>Swimlanes</a:t>
            </a:r>
            <a:r>
              <a:rPr lang="es-ES" sz="1200" b="1" i="0" u="none" strike="noStrike" kern="1200" baseline="0" dirty="0">
                <a:solidFill>
                  <a:schemeClr val="tx1"/>
                </a:solidFill>
                <a:latin typeface="+mn-lt"/>
                <a:ea typeface="+mn-ea"/>
                <a:cs typeface="+mn-cs"/>
              </a:rPr>
              <a:t> </a:t>
            </a:r>
            <a:r>
              <a:rPr lang="es-ES" sz="1200" b="0" i="0" u="none" strike="noStrike" kern="1200" baseline="0" dirty="0">
                <a:solidFill>
                  <a:schemeClr val="tx1"/>
                </a:solidFill>
                <a:latin typeface="+mn-lt"/>
                <a:ea typeface="+mn-ea"/>
                <a:cs typeface="+mn-cs"/>
              </a:rPr>
              <a:t>son elementos utilizados en el modelado de procesos para diferenciar roles, posiciones, departamentos, etc.</a:t>
            </a:r>
            <a:endParaRPr lang="es-PE"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48</a:t>
            </a:fld>
            <a:endParaRPr lang="es-ES" dirty="0"/>
          </a:p>
        </p:txBody>
      </p:sp>
    </p:spTree>
    <p:extLst>
      <p:ext uri="{BB962C8B-B14F-4D97-AF65-F5344CB8AC3E}">
        <p14:creationId xmlns:p14="http://schemas.microsoft.com/office/powerpoint/2010/main" val="14567250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b="1" dirty="0"/>
              <a:t>Los Artefactos, </a:t>
            </a:r>
            <a:r>
              <a:rPr lang="es-ES_tradnl" b="0" dirty="0"/>
              <a:t>proveen la capacidad de mostrar información adicional acerca de los procesos. Pueden ser de 3 tipos:</a:t>
            </a:r>
            <a:endParaRPr lang="es-ES_tradnl" b="1" dirty="0"/>
          </a:p>
          <a:p>
            <a:pPr marL="171450" indent="-171450">
              <a:buFont typeface="Arial" panose="020B0604020202020204" pitchFamily="34" charset="0"/>
              <a:buChar char="•"/>
            </a:pPr>
            <a:r>
              <a:rPr lang="es-ES_tradnl" b="1" dirty="0"/>
              <a:t>Objetos de datos: </a:t>
            </a:r>
            <a:r>
              <a:rPr lang="es-ES_tradnl" dirty="0"/>
              <a:t>Sirven para mostrar los datos que son producidos o requeridos por las actividades.</a:t>
            </a:r>
          </a:p>
          <a:p>
            <a:pPr marL="171450" indent="-171450">
              <a:buFont typeface="Arial" panose="020B0604020202020204" pitchFamily="34" charset="0"/>
              <a:buChar char="•"/>
            </a:pPr>
            <a:r>
              <a:rPr lang="es-ES_tradnl" b="1" dirty="0"/>
              <a:t>Grupos: </a:t>
            </a:r>
            <a:r>
              <a:rPr lang="es-ES_tradnl" dirty="0"/>
              <a:t>Sirven para agrupar distintos elementos del diagrama. </a:t>
            </a:r>
          </a:p>
          <a:p>
            <a:pPr marL="171450" indent="-171450">
              <a:buFont typeface="Arial" panose="020B0604020202020204" pitchFamily="34" charset="0"/>
              <a:buChar char="•"/>
            </a:pPr>
            <a:r>
              <a:rPr lang="es-ES_tradnl" b="1" dirty="0"/>
              <a:t>Anotaciones: </a:t>
            </a:r>
            <a:r>
              <a:rPr lang="es-ES_tradnl" dirty="0"/>
              <a:t>Sirven para proporcionar información adicional.</a:t>
            </a:r>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49</a:t>
            </a:fld>
            <a:endParaRPr lang="es-ES" dirty="0"/>
          </a:p>
        </p:txBody>
      </p:sp>
    </p:spTree>
    <p:extLst>
      <p:ext uri="{BB962C8B-B14F-4D97-AF65-F5344CB8AC3E}">
        <p14:creationId xmlns:p14="http://schemas.microsoft.com/office/powerpoint/2010/main" val="898071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50</a:t>
            </a:fld>
            <a:endParaRPr lang="es-ES" dirty="0"/>
          </a:p>
        </p:txBody>
      </p:sp>
    </p:spTree>
    <p:extLst>
      <p:ext uri="{BB962C8B-B14F-4D97-AF65-F5344CB8AC3E}">
        <p14:creationId xmlns:p14="http://schemas.microsoft.com/office/powerpoint/2010/main" val="30860048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51</a:t>
            </a:fld>
            <a:endParaRPr lang="es-ES" dirty="0"/>
          </a:p>
        </p:txBody>
      </p:sp>
    </p:spTree>
    <p:extLst>
      <p:ext uri="{BB962C8B-B14F-4D97-AF65-F5344CB8AC3E}">
        <p14:creationId xmlns:p14="http://schemas.microsoft.com/office/powerpoint/2010/main" val="2461931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dirty="0"/>
              <a:t>En resumen, </a:t>
            </a:r>
            <a:r>
              <a:rPr lang="es-ES" dirty="0"/>
              <a:t>se le conoce como “</a:t>
            </a:r>
            <a:r>
              <a:rPr lang="es-ES" dirty="0" err="1"/>
              <a:t>Pull</a:t>
            </a:r>
            <a:r>
              <a:rPr lang="es-ES" dirty="0"/>
              <a:t> Process”, cuando es el cliente quien tira o gatilla el proceso de negocio. A diferencia del “</a:t>
            </a:r>
            <a:r>
              <a:rPr lang="es-ES" dirty="0" err="1"/>
              <a:t>Push</a:t>
            </a:r>
            <a:r>
              <a:rPr lang="es-ES" dirty="0"/>
              <a:t> Process” donde se empujan los objetos a través del proceso para llegar al cliente.</a:t>
            </a:r>
          </a:p>
          <a:p>
            <a:endParaRPr lang="es-ES" dirty="0"/>
          </a:p>
          <a:p>
            <a:r>
              <a:rPr lang="es-ES" b="1" dirty="0"/>
              <a:t>Just-in-time: </a:t>
            </a:r>
            <a:r>
              <a:rPr lang="es-ES" dirty="0"/>
              <a:t>Concepto por el cual se trata de bajar al mínimo el almacenamiento de insumos. La idea es que cada elemento llegue a su destino en el momento preciso en que se necesita y en la cantidad justa que se requiere. De esta manera, se evitan demoras o anticipaciones que puedan interrumpir el circuito productivo y se eliminan gastos adicionales en almacenamiento.</a:t>
            </a:r>
          </a:p>
          <a:p>
            <a:endParaRPr lang="es-ES" dirty="0"/>
          </a:p>
          <a:p>
            <a:r>
              <a:rPr lang="es-ES" dirty="0"/>
              <a:t>Es normal encontrar en muchas compañías combinaciones de ambos tipos de flujos, en particular, para responder con mayor oportunidad a los requerimientos de los clientes.</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6</a:t>
            </a:fld>
            <a:endParaRPr lang="es-ES" dirty="0"/>
          </a:p>
        </p:txBody>
      </p:sp>
    </p:spTree>
    <p:extLst>
      <p:ext uri="{BB962C8B-B14F-4D97-AF65-F5344CB8AC3E}">
        <p14:creationId xmlns:p14="http://schemas.microsoft.com/office/powerpoint/2010/main" val="31055695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52</a:t>
            </a:fld>
            <a:endParaRPr lang="es-ES" dirty="0"/>
          </a:p>
        </p:txBody>
      </p:sp>
    </p:spTree>
    <p:extLst>
      <p:ext uri="{BB962C8B-B14F-4D97-AF65-F5344CB8AC3E}">
        <p14:creationId xmlns:p14="http://schemas.microsoft.com/office/powerpoint/2010/main" val="38210988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54</a:t>
            </a:fld>
            <a:endParaRPr lang="es-ES" dirty="0"/>
          </a:p>
        </p:txBody>
      </p:sp>
    </p:spTree>
    <p:extLst>
      <p:ext uri="{BB962C8B-B14F-4D97-AF65-F5344CB8AC3E}">
        <p14:creationId xmlns:p14="http://schemas.microsoft.com/office/powerpoint/2010/main" val="1796571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Cuando decimos que un </a:t>
            </a:r>
            <a:r>
              <a:rPr lang="es-ES" sz="1200" b="1" i="0" kern="1200" dirty="0">
                <a:solidFill>
                  <a:schemeClr val="tx1"/>
                </a:solidFill>
                <a:effectLst/>
                <a:latin typeface="+mn-lt"/>
                <a:ea typeface="+mn-ea"/>
                <a:cs typeface="+mn-cs"/>
              </a:rPr>
              <a:t>proceso de negocio es transversal a las áreas</a:t>
            </a:r>
            <a:r>
              <a:rPr lang="es-ES" sz="1200" b="0" i="0" kern="1200" dirty="0">
                <a:solidFill>
                  <a:schemeClr val="tx1"/>
                </a:solidFill>
                <a:effectLst/>
                <a:latin typeface="+mn-lt"/>
                <a:ea typeface="+mn-ea"/>
                <a:cs typeface="+mn-cs"/>
              </a:rPr>
              <a:t>, significa que este proceso no se limita a un solo departamento o función dentro de la organización, sino que atraviesa múltiples áreas. Por ejemplo, el proceso de “gestión de pedidos de clientes” puede comenzar en el departamento de ventas (donde se recibe el pedido), pasar por producción (donde se fabrica el producto) y terminar en logística (donde se entrega el producto al cliente).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s-ES" sz="1200" b="0" i="0" kern="1200" dirty="0">
                <a:solidFill>
                  <a:schemeClr val="tx1"/>
                </a:solidFill>
                <a:effectLst/>
                <a:latin typeface="+mn-lt"/>
                <a:ea typeface="+mn-ea"/>
                <a:cs typeface="+mn-cs"/>
              </a:rPr>
              <a:t>Por otro lado, Cuando decimos que un proceso de negocio </a:t>
            </a:r>
            <a:r>
              <a:rPr lang="es-ES" sz="1200" b="1" i="0" kern="1200" dirty="0">
                <a:solidFill>
                  <a:schemeClr val="tx1"/>
                </a:solidFill>
                <a:effectLst/>
                <a:latin typeface="+mn-lt"/>
                <a:ea typeface="+mn-ea"/>
                <a:cs typeface="+mn-cs"/>
              </a:rPr>
              <a:t>atraviesa la cadena de valor de principio a fin</a:t>
            </a:r>
            <a:r>
              <a:rPr lang="es-ES" sz="1200" b="0" i="0" kern="1200" dirty="0">
                <a:solidFill>
                  <a:schemeClr val="tx1"/>
                </a:solidFill>
                <a:effectLst/>
                <a:latin typeface="+mn-lt"/>
                <a:ea typeface="+mn-ea"/>
                <a:cs typeface="+mn-cs"/>
              </a:rPr>
              <a:t>, significa que este proceso abarca todas las actividades principales que agregan valor al producto o servicio desde su concepción hasta su entrega al cliente. </a:t>
            </a:r>
          </a:p>
          <a:p>
            <a:pPr marL="171450" indent="-171450">
              <a:buFont typeface="Arial" panose="020B0604020202020204" pitchFamily="34" charset="0"/>
              <a:buChar char="•"/>
            </a:pPr>
            <a:endParaRPr lang="es-E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Finalmente, cuando decimos que este principio aplica tanto para </a:t>
            </a:r>
            <a:r>
              <a:rPr lang="es-ES" sz="1200" b="1" i="0" kern="1200" dirty="0">
                <a:solidFill>
                  <a:schemeClr val="tx1"/>
                </a:solidFill>
                <a:effectLst/>
                <a:latin typeface="+mn-lt"/>
                <a:ea typeface="+mn-ea"/>
                <a:cs typeface="+mn-cs"/>
              </a:rPr>
              <a:t>clientes externos como internos</a:t>
            </a:r>
            <a:r>
              <a:rPr lang="es-ES" sz="1200" b="0" i="0" kern="1200" dirty="0">
                <a:solidFill>
                  <a:schemeClr val="tx1"/>
                </a:solidFill>
                <a:effectLst/>
                <a:latin typeface="+mn-lt"/>
                <a:ea typeface="+mn-ea"/>
                <a:cs typeface="+mn-cs"/>
              </a:rPr>
              <a:t>, estamos reconociendo que los procesos de negocio no solo están diseñados para satisfacer las necesidades de los clientes externos (es decir, los que compran nuestros productos o servicios), sino también para satisfacer las necesidades de los clientes internos (es decir, otros departamentos o empleados dentro de la organización que dependen del resultado del proceso).</a:t>
            </a:r>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7</a:t>
            </a:fld>
            <a:endParaRPr lang="es-ES" dirty="0"/>
          </a:p>
        </p:txBody>
      </p:sp>
    </p:spTree>
    <p:extLst>
      <p:ext uri="{BB962C8B-B14F-4D97-AF65-F5344CB8AC3E}">
        <p14:creationId xmlns:p14="http://schemas.microsoft.com/office/powerpoint/2010/main" val="3366862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marL="171450" indent="-171450">
              <a:buFont typeface="Arial" panose="020B0604020202020204" pitchFamily="34" charset="0"/>
              <a:buChar char="•"/>
            </a:pPr>
            <a:r>
              <a:rPr lang="es-ES" dirty="0"/>
              <a:t>Por lo general los macroprocesos están asociados a las grandes áreas de negocio de una empresa como por ejemplo abastecimiento, logística, producción, Almacenamiento, venta, etc. Sin embargo, la diferencia radica en quién gatilla o desencadena el proceso.  </a:t>
            </a:r>
            <a:r>
              <a:rPr lang="es-ES" b="1" dirty="0"/>
              <a:t>Ejemplo: </a:t>
            </a:r>
            <a:r>
              <a:rPr lang="es-ES" dirty="0"/>
              <a:t>Ningún cliente externo va a gatillar un proceso en el área de abastecimiento y los procesos de esta área tampoco atraviesan la cadena de valor de la empresa.</a:t>
            </a:r>
          </a:p>
          <a:p>
            <a:endParaRPr lang="es-ES" dirty="0"/>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8</a:t>
            </a:fld>
            <a:endParaRPr lang="es-ES" dirty="0"/>
          </a:p>
        </p:txBody>
      </p:sp>
    </p:spTree>
    <p:extLst>
      <p:ext uri="{BB962C8B-B14F-4D97-AF65-F5344CB8AC3E}">
        <p14:creationId xmlns:p14="http://schemas.microsoft.com/office/powerpoint/2010/main" val="829834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kern="1200" dirty="0">
                <a:solidFill>
                  <a:schemeClr val="tx1"/>
                </a:solidFill>
                <a:effectLst/>
                <a:latin typeface="+mn-lt"/>
                <a:ea typeface="+mn-ea"/>
                <a:cs typeface="+mn-cs"/>
              </a:rPr>
              <a:t>Los procesos de negocio </a:t>
            </a:r>
            <a:r>
              <a:rPr lang="es-ES" sz="1600" kern="1200" dirty="0">
                <a:solidFill>
                  <a:schemeClr val="tx1"/>
                </a:solidFill>
                <a:effectLst/>
                <a:latin typeface="+mn-lt"/>
                <a:ea typeface="+mn-ea"/>
                <a:cs typeface="+mn-cs"/>
              </a:rPr>
              <a:t>se encuentran debajo de los macro procesos y los atraviesan. Al mapear los procesos de una organización en muchas ocasiones se cometen grandes errores al respecto. Si se descomponen «top </a:t>
            </a:r>
            <a:r>
              <a:rPr lang="es-ES" sz="1600" kern="1200" dirty="0" err="1">
                <a:solidFill>
                  <a:schemeClr val="tx1"/>
                </a:solidFill>
                <a:effectLst/>
                <a:latin typeface="+mn-lt"/>
                <a:ea typeface="+mn-ea"/>
                <a:cs typeface="+mn-cs"/>
              </a:rPr>
              <a:t>down</a:t>
            </a:r>
            <a:r>
              <a:rPr lang="es-ES" sz="1600" kern="1200" dirty="0">
                <a:solidFill>
                  <a:schemeClr val="tx1"/>
                </a:solidFill>
                <a:effectLst/>
                <a:latin typeface="+mn-lt"/>
                <a:ea typeface="+mn-ea"/>
                <a:cs typeface="+mn-cs"/>
              </a:rPr>
              <a:t>» los macro procesos, se van a mapear los procesos internos de las áreas en diferentes grados de abstracción, y justamente éstos NO son los procesos de negocio. </a:t>
            </a:r>
            <a:endParaRPr lang="es-PE" sz="1600" kern="1200" dirty="0">
              <a:solidFill>
                <a:schemeClr val="tx1"/>
              </a:solidFill>
              <a:effectLst/>
              <a:latin typeface="+mn-lt"/>
              <a:ea typeface="+mn-ea"/>
              <a:cs typeface="+mn-cs"/>
            </a:endParaRPr>
          </a:p>
          <a:p>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9</a:t>
            </a:fld>
            <a:endParaRPr lang="es-PE"/>
          </a:p>
        </p:txBody>
      </p:sp>
    </p:spTree>
    <p:extLst>
      <p:ext uri="{BB962C8B-B14F-4D97-AF65-F5344CB8AC3E}">
        <p14:creationId xmlns:p14="http://schemas.microsoft.com/office/powerpoint/2010/main" val="1994495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b="1" dirty="0"/>
              <a:t>En la siguiente figura, </a:t>
            </a:r>
            <a:r>
              <a:rPr lang="es-ES" dirty="0"/>
              <a:t>se muestra como los procesos de negocio que son impulsados por los clientes,  atraviesan las diferentes área de negocio con la finalidad de obtener resultados que vuelvan a los clientes como soluciones a sus peticiones.</a:t>
            </a:r>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10</a:t>
            </a:fld>
            <a:endParaRPr lang="es-ES" dirty="0"/>
          </a:p>
        </p:txBody>
      </p:sp>
    </p:spTree>
    <p:extLst>
      <p:ext uri="{BB962C8B-B14F-4D97-AF65-F5344CB8AC3E}">
        <p14:creationId xmlns:p14="http://schemas.microsoft.com/office/powerpoint/2010/main" val="2198157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8"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01</a:t>
            </a:r>
            <a:endParaRPr lang="en-US" sz="800" dirty="0">
              <a:solidFill>
                <a:schemeClr val="bg1">
                  <a:lumMod val="50000"/>
                </a:schemeClr>
              </a:solidFill>
              <a:latin typeface="Calibri"/>
              <a:cs typeface="Calibri"/>
            </a:endParaRPr>
          </a:p>
        </p:txBody>
      </p:sp>
      <p:pic>
        <p:nvPicPr>
          <p:cNvPr id="9" name="Imagen 8">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ítulo y objeto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01</a:t>
            </a:r>
            <a:endParaRPr lang="en-US" sz="800" dirty="0">
              <a:solidFill>
                <a:schemeClr val="bg1">
                  <a:lumMod val="50000"/>
                </a:schemeClr>
              </a:solidFill>
              <a:latin typeface="Calibri"/>
              <a:cs typeface="Calibri"/>
            </a:endParaRPr>
          </a:p>
        </p:txBody>
      </p:sp>
      <p:pic>
        <p:nvPicPr>
          <p:cNvPr id="10" name="Imagen 9">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44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028291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07</a:t>
            </a:r>
            <a:endParaRPr lang="en-US" sz="800" dirty="0">
              <a:solidFill>
                <a:schemeClr val="bg1">
                  <a:lumMod val="50000"/>
                </a:schemeClr>
              </a:solidFill>
              <a:latin typeface="Calibri"/>
              <a:cs typeface="Calibri"/>
            </a:endParaRPr>
          </a:p>
        </p:txBody>
      </p:sp>
      <p:pic>
        <p:nvPicPr>
          <p:cNvPr id="7" name="Imagen 6">
            <a:extLst>
              <a:ext uri="{FF2B5EF4-FFF2-40B4-BE49-F238E27FC236}">
                <a16:creationId xmlns:a16="http://schemas.microsoft.com/office/drawing/2014/main" id="{7E0D14F7-6E9D-9E40-BFFD-243BDDA808DD}"/>
              </a:ext>
            </a:extLst>
          </p:cNvPr>
          <p:cNvPicPr>
            <a:picLocks noChangeAspect="1"/>
          </p:cNvPicPr>
          <p:nvPr userDrawn="1"/>
        </p:nvPicPr>
        <p:blipFill>
          <a:blip r:embed="rId6"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 id="2147483673" r:id="rId2"/>
    <p:sldLayoutId id="2147483684" r:id="rId3"/>
    <p:sldLayoutId id="2147483686" r:id="rId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lang="es-ES" sz="3200" b="0" smtClean="0">
          <a:solidFill>
            <a:schemeClr val="tx1"/>
          </a:solidFill>
          <a:latin typeface="+mn-lt"/>
          <a:ea typeface="+mn-ea"/>
          <a:cs typeface="+mn-cs"/>
        </a:defRPr>
      </a:lvl1pPr>
      <a:lvl2pPr marL="742950" indent="-285750" algn="l" rtl="0" eaLnBrk="0" fontAlgn="base" hangingPunct="0">
        <a:spcBef>
          <a:spcPct val="20000"/>
        </a:spcBef>
        <a:spcAft>
          <a:spcPct val="0"/>
        </a:spcAft>
        <a:buChar char="–"/>
        <a:defRPr lang="es-ES" sz="2800" smtClean="0">
          <a:solidFill>
            <a:schemeClr val="tx1"/>
          </a:solidFill>
          <a:latin typeface="+mn-lt"/>
        </a:defRPr>
      </a:lvl2pPr>
      <a:lvl3pPr marL="1143000" indent="-228600" algn="l" rtl="0" eaLnBrk="0" fontAlgn="base" hangingPunct="0">
        <a:spcBef>
          <a:spcPct val="20000"/>
        </a:spcBef>
        <a:spcAft>
          <a:spcPct val="0"/>
        </a:spcAft>
        <a:buChar char="•"/>
        <a:defRPr lang="es-ES" sz="2400" smtClean="0">
          <a:solidFill>
            <a:schemeClr val="tx1"/>
          </a:solidFill>
          <a:latin typeface="+mn-lt"/>
        </a:defRPr>
      </a:lvl3pPr>
      <a:lvl4pPr marL="1600200" indent="-228600" algn="l" rtl="0" eaLnBrk="0" fontAlgn="base" hangingPunct="0">
        <a:spcBef>
          <a:spcPct val="20000"/>
        </a:spcBef>
        <a:spcAft>
          <a:spcPct val="0"/>
        </a:spcAft>
        <a:buChar char="–"/>
        <a:defRPr lang="es-ES" sz="2000" smtClean="0">
          <a:solidFill>
            <a:schemeClr val="tx1"/>
          </a:solidFill>
          <a:latin typeface="+mn-lt"/>
        </a:defRPr>
      </a:lvl4pPr>
      <a:lvl5pPr marL="2057400" indent="-228600" algn="l" rtl="0" eaLnBrk="0" fontAlgn="base" hangingPunct="0">
        <a:spcBef>
          <a:spcPct val="20000"/>
        </a:spcBef>
        <a:spcAft>
          <a:spcPct val="0"/>
        </a:spcAft>
        <a:buChar char="»"/>
        <a:defRPr lang="es-ES" sz="2000" smtClean="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png"/><Relationship Id="rId4" Type="http://schemas.openxmlformats.org/officeDocument/2006/relationships/image" Target="../media/image4.emf"/><Relationship Id="rId9" Type="http://schemas.openxmlformats.org/officeDocument/2006/relationships/image" Target="../media/image9.emf"/></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4.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2.xml"/><Relationship Id="rId7" Type="http://schemas.openxmlformats.org/officeDocument/2006/relationships/diagramColors" Target="../diagrams/colors2.xml"/><Relationship Id="rId2" Type="http://schemas.openxmlformats.org/officeDocument/2006/relationships/slideLayout" Target="../slideLayouts/slideLayout4.xml"/><Relationship Id="rId1" Type="http://schemas.openxmlformats.org/officeDocument/2006/relationships/tags" Target="../tags/tag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13.xml"/><Relationship Id="rId7" Type="http://schemas.openxmlformats.org/officeDocument/2006/relationships/diagramColors" Target="../diagrams/colors3.xml"/><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14.xml"/><Relationship Id="rId7" Type="http://schemas.openxmlformats.org/officeDocument/2006/relationships/diagramColors" Target="../diagrams/colors4.xml"/><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12.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2.png"/><Relationship Id="rId2" Type="http://schemas.openxmlformats.org/officeDocument/2006/relationships/slideLayout" Target="../slideLayouts/slideLayout4.xml"/><Relationship Id="rId1" Type="http://schemas.openxmlformats.org/officeDocument/2006/relationships/tags" Target="../tags/tag1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19.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25.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31.xml"/><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35.xml"/><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36.xml"/><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37.xml"/><Relationship Id="rId5" Type="http://schemas.openxmlformats.org/officeDocument/2006/relationships/image" Target="../media/image61.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47.xml"/><Relationship Id="rId7" Type="http://schemas.openxmlformats.org/officeDocument/2006/relationships/image" Target="../media/image65.png"/><Relationship Id="rId2" Type="http://schemas.openxmlformats.org/officeDocument/2006/relationships/slideLayout" Target="../slideLayouts/slideLayout4.xml"/><Relationship Id="rId1" Type="http://schemas.openxmlformats.org/officeDocument/2006/relationships/tags" Target="../tags/tag3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39.xml"/><Relationship Id="rId5" Type="http://schemas.openxmlformats.org/officeDocument/2006/relationships/image" Target="../media/image69.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41.xml"/><Relationship Id="rId5" Type="http://schemas.openxmlformats.org/officeDocument/2006/relationships/image" Target="../media/image64.png"/><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em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microsoft.com/office/2007/relationships/hdphoto" Target="../media/hdphoto2.wdp"/><Relationship Id="rId5" Type="http://schemas.openxmlformats.org/officeDocument/2006/relationships/diagramQuickStyle" Target="../diagrams/quickStyle1.xml"/><Relationship Id="rId10" Type="http://schemas.openxmlformats.org/officeDocument/2006/relationships/image" Target="../media/image19.png"/><Relationship Id="rId4" Type="http://schemas.openxmlformats.org/officeDocument/2006/relationships/diagramLayout" Target="../diagrams/layout1.xml"/><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22.jpe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40"/>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p:nvSpPr>
        <p:spPr>
          <a:xfrm>
            <a:off x="3743325" y="2200"/>
            <a:ext cx="5400675" cy="5715000"/>
          </a:xfrm>
          <a:prstGeom prst="rect">
            <a:avLst/>
          </a:prstGeom>
          <a:solidFill>
            <a:srgbClr val="AC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9" name="Imagen 18"/>
          <p:cNvPicPr>
            <a:picLocks noChangeAspect="1"/>
          </p:cNvPicPr>
          <p:nvPr/>
        </p:nvPicPr>
        <p:blipFill>
          <a:blip r:embed="rId3"/>
          <a:stretch>
            <a:fillRect/>
          </a:stretch>
        </p:blipFill>
        <p:spPr>
          <a:xfrm>
            <a:off x="503238" y="1885863"/>
            <a:ext cx="174625" cy="174625"/>
          </a:xfrm>
          <a:prstGeom prst="rect">
            <a:avLst/>
          </a:prstGeom>
        </p:spPr>
      </p:pic>
      <p:sp>
        <p:nvSpPr>
          <p:cNvPr id="23" name="CuadroTexto 22">
            <a:extLst>
              <a:ext uri="{FF2B5EF4-FFF2-40B4-BE49-F238E27FC236}">
                <a16:creationId xmlns:a16="http://schemas.microsoft.com/office/drawing/2014/main" id="{00376003-8003-B944-8B01-9A232A7A385C}"/>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PROCESOS, SIMULACIÓN Y MEJORA CONTINUA</a:t>
            </a:r>
          </a:p>
        </p:txBody>
      </p:sp>
      <p:pic>
        <p:nvPicPr>
          <p:cNvPr id="26" name="Imagen 25"/>
          <p:cNvPicPr>
            <a:picLocks noChangeAspect="1"/>
          </p:cNvPicPr>
          <p:nvPr/>
        </p:nvPicPr>
        <p:blipFill>
          <a:blip r:embed="rId4">
            <a:alphaModFix amt="35000"/>
          </a:blip>
          <a:stretch>
            <a:fillRect/>
          </a:stretch>
        </p:blipFill>
        <p:spPr>
          <a:xfrm flipH="1">
            <a:off x="7912730" y="3083101"/>
            <a:ext cx="330754" cy="210584"/>
          </a:xfrm>
          <a:prstGeom prst="rect">
            <a:avLst/>
          </a:prstGeom>
        </p:spPr>
      </p:pic>
      <p:pic>
        <p:nvPicPr>
          <p:cNvPr id="30" name="Imagen 29"/>
          <p:cNvPicPr>
            <a:picLocks noChangeAspect="1"/>
          </p:cNvPicPr>
          <p:nvPr/>
        </p:nvPicPr>
        <p:blipFill>
          <a:blip r:embed="rId5">
            <a:alphaModFix amt="35000"/>
          </a:blip>
          <a:stretch>
            <a:fillRect/>
          </a:stretch>
        </p:blipFill>
        <p:spPr>
          <a:xfrm>
            <a:off x="7509203" y="1095185"/>
            <a:ext cx="114521" cy="114521"/>
          </a:xfrm>
          <a:prstGeom prst="rect">
            <a:avLst/>
          </a:prstGeom>
        </p:spPr>
      </p:pic>
      <p:pic>
        <p:nvPicPr>
          <p:cNvPr id="37" name="Imagen 36"/>
          <p:cNvPicPr>
            <a:picLocks noChangeAspect="1"/>
          </p:cNvPicPr>
          <p:nvPr/>
        </p:nvPicPr>
        <p:blipFill>
          <a:blip r:embed="rId4">
            <a:alphaModFix amt="35000"/>
          </a:blip>
          <a:stretch>
            <a:fillRect/>
          </a:stretch>
        </p:blipFill>
        <p:spPr>
          <a:xfrm>
            <a:off x="4487845" y="2266121"/>
            <a:ext cx="317533" cy="196092"/>
          </a:xfrm>
          <a:prstGeom prst="rect">
            <a:avLst/>
          </a:prstGeom>
        </p:spPr>
      </p:pic>
      <p:pic>
        <p:nvPicPr>
          <p:cNvPr id="39" name="Imagen 38"/>
          <p:cNvPicPr>
            <a:picLocks noChangeAspect="1"/>
          </p:cNvPicPr>
          <p:nvPr/>
        </p:nvPicPr>
        <p:blipFill>
          <a:blip r:embed="rId4">
            <a:alphaModFix amt="35000"/>
          </a:blip>
          <a:stretch>
            <a:fillRect/>
          </a:stretch>
        </p:blipFill>
        <p:spPr>
          <a:xfrm flipH="1">
            <a:off x="8111944" y="1223486"/>
            <a:ext cx="263080" cy="167497"/>
          </a:xfrm>
          <a:prstGeom prst="rect">
            <a:avLst/>
          </a:prstGeom>
        </p:spPr>
      </p:pic>
      <p:pic>
        <p:nvPicPr>
          <p:cNvPr id="40" name="Imagen 39"/>
          <p:cNvPicPr>
            <a:picLocks noChangeAspect="1"/>
          </p:cNvPicPr>
          <p:nvPr/>
        </p:nvPicPr>
        <p:blipFill>
          <a:blip r:embed="rId5">
            <a:alphaModFix amt="35000"/>
          </a:blip>
          <a:stretch>
            <a:fillRect/>
          </a:stretch>
        </p:blipFill>
        <p:spPr>
          <a:xfrm>
            <a:off x="5576266" y="2378873"/>
            <a:ext cx="114521" cy="114521"/>
          </a:xfrm>
          <a:prstGeom prst="rect">
            <a:avLst/>
          </a:prstGeom>
        </p:spPr>
      </p:pic>
      <p:pic>
        <p:nvPicPr>
          <p:cNvPr id="48" name="Imagen 47"/>
          <p:cNvPicPr>
            <a:picLocks noChangeAspect="1"/>
          </p:cNvPicPr>
          <p:nvPr/>
        </p:nvPicPr>
        <p:blipFill>
          <a:blip r:embed="rId4">
            <a:alphaModFix amt="35000"/>
          </a:blip>
          <a:stretch>
            <a:fillRect/>
          </a:stretch>
        </p:blipFill>
        <p:spPr>
          <a:xfrm flipH="1">
            <a:off x="5887997" y="1698053"/>
            <a:ext cx="272736" cy="173645"/>
          </a:xfrm>
          <a:prstGeom prst="rect">
            <a:avLst/>
          </a:prstGeom>
        </p:spPr>
      </p:pic>
      <p:pic>
        <p:nvPicPr>
          <p:cNvPr id="50" name="Imagen 49"/>
          <p:cNvPicPr>
            <a:picLocks noChangeAspect="1"/>
          </p:cNvPicPr>
          <p:nvPr/>
        </p:nvPicPr>
        <p:blipFill>
          <a:blip r:embed="rId5">
            <a:alphaModFix amt="35000"/>
          </a:blip>
          <a:stretch>
            <a:fillRect/>
          </a:stretch>
        </p:blipFill>
        <p:spPr>
          <a:xfrm>
            <a:off x="8505456" y="2569985"/>
            <a:ext cx="76092" cy="76092"/>
          </a:xfrm>
          <a:prstGeom prst="rect">
            <a:avLst/>
          </a:prstGeom>
        </p:spPr>
      </p:pic>
      <p:pic>
        <p:nvPicPr>
          <p:cNvPr id="8" name="Imagen 7"/>
          <p:cNvPicPr>
            <a:picLocks noChangeAspect="1"/>
          </p:cNvPicPr>
          <p:nvPr/>
        </p:nvPicPr>
        <p:blipFill>
          <a:blip r:embed="rId6">
            <a:alphaModFix amt="35000"/>
          </a:blip>
          <a:stretch>
            <a:fillRect/>
          </a:stretch>
        </p:blipFill>
        <p:spPr>
          <a:xfrm>
            <a:off x="6200774" y="560161"/>
            <a:ext cx="635554" cy="635554"/>
          </a:xfrm>
          <a:prstGeom prst="rect">
            <a:avLst/>
          </a:prstGeom>
        </p:spPr>
      </p:pic>
      <p:pic>
        <p:nvPicPr>
          <p:cNvPr id="10" name="Imagen 9"/>
          <p:cNvPicPr>
            <a:picLocks noChangeAspect="1"/>
          </p:cNvPicPr>
          <p:nvPr/>
        </p:nvPicPr>
        <p:blipFill>
          <a:blip r:embed="rId7">
            <a:alphaModFix amt="41000"/>
          </a:blip>
          <a:stretch>
            <a:fillRect/>
          </a:stretch>
        </p:blipFill>
        <p:spPr>
          <a:xfrm>
            <a:off x="7641486" y="1778879"/>
            <a:ext cx="660479" cy="735049"/>
          </a:xfrm>
          <a:prstGeom prst="rect">
            <a:avLst/>
          </a:prstGeom>
        </p:spPr>
      </p:pic>
      <p:pic>
        <p:nvPicPr>
          <p:cNvPr id="11" name="Imagen 10"/>
          <p:cNvPicPr>
            <a:picLocks noChangeAspect="1"/>
          </p:cNvPicPr>
          <p:nvPr/>
        </p:nvPicPr>
        <p:blipFill>
          <a:blip r:embed="rId8">
            <a:alphaModFix amt="41000"/>
          </a:blip>
          <a:stretch>
            <a:fillRect/>
          </a:stretch>
        </p:blipFill>
        <p:spPr>
          <a:xfrm>
            <a:off x="5061550" y="1439333"/>
            <a:ext cx="400659" cy="560923"/>
          </a:xfrm>
          <a:prstGeom prst="rect">
            <a:avLst/>
          </a:prstGeom>
        </p:spPr>
      </p:pic>
      <p:pic>
        <p:nvPicPr>
          <p:cNvPr id="12" name="Imagen 11"/>
          <p:cNvPicPr>
            <a:picLocks noChangeAspect="1"/>
          </p:cNvPicPr>
          <p:nvPr/>
        </p:nvPicPr>
        <p:blipFill>
          <a:blip r:embed="rId9">
            <a:alphaModFix amt="41000"/>
          </a:blip>
          <a:stretch>
            <a:fillRect/>
          </a:stretch>
        </p:blipFill>
        <p:spPr>
          <a:xfrm>
            <a:off x="4790427" y="2946166"/>
            <a:ext cx="541333" cy="451111"/>
          </a:xfrm>
          <a:prstGeom prst="rect">
            <a:avLst/>
          </a:prstGeom>
        </p:spPr>
      </p:pic>
      <p:sp>
        <p:nvSpPr>
          <p:cNvPr id="25" name="Rectángulo 24"/>
          <p:cNvSpPr/>
          <p:nvPr/>
        </p:nvSpPr>
        <p:spPr>
          <a:xfrm>
            <a:off x="503239" y="2177570"/>
            <a:ext cx="3056852" cy="923330"/>
          </a:xfrm>
          <a:prstGeom prst="rect">
            <a:avLst/>
          </a:prstGeom>
        </p:spPr>
        <p:txBody>
          <a:bodyPr wrap="square" lIns="0" tIns="0" rIns="0" bIns="0">
            <a:spAutoFit/>
          </a:bodyPr>
          <a:lstStyle/>
          <a:p>
            <a:pPr>
              <a:lnSpc>
                <a:spcPct val="80000"/>
              </a:lnSpc>
            </a:pPr>
            <a:r>
              <a:rPr lang="es-ES" sz="2500" dirty="0">
                <a:latin typeface="Graphik Medium" charset="0"/>
                <a:ea typeface="Graphik Medium" charset="0"/>
                <a:cs typeface="Graphik Medium" charset="0"/>
              </a:rPr>
              <a:t>BPM – BUSINESS </a:t>
            </a:r>
            <a:r>
              <a:rPr lang="es-ES" sz="2500" b="1" dirty="0">
                <a:latin typeface="Graphik Bold" charset="0"/>
                <a:ea typeface="Graphik Bold" charset="0"/>
                <a:cs typeface="Graphik Bold" charset="0"/>
              </a:rPr>
              <a:t>PROCESS MANAGEMENT</a:t>
            </a:r>
          </a:p>
        </p:txBody>
      </p:sp>
      <p:sp>
        <p:nvSpPr>
          <p:cNvPr id="27" name="Rectángulo 26"/>
          <p:cNvSpPr/>
          <p:nvPr/>
        </p:nvSpPr>
        <p:spPr>
          <a:xfrm>
            <a:off x="503237" y="3219842"/>
            <a:ext cx="2607711" cy="644472"/>
          </a:xfrm>
          <a:prstGeom prst="rect">
            <a:avLst/>
          </a:prstGeom>
        </p:spPr>
        <p:txBody>
          <a:bodyPr wrap="square" lIns="0" tIns="0" rIns="0" bIns="0">
            <a:spAutoFit/>
          </a:bodyPr>
          <a:lstStyle/>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Procesos de negocios</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Business Procesos Management </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BPMN</a:t>
            </a:r>
          </a:p>
        </p:txBody>
      </p:sp>
      <p:sp>
        <p:nvSpPr>
          <p:cNvPr id="28" name="CuadroTexto 27">
            <a:extLst>
              <a:ext uri="{FF2B5EF4-FFF2-40B4-BE49-F238E27FC236}">
                <a16:creationId xmlns:a16="http://schemas.microsoft.com/office/drawing/2014/main" id="{93FC3217-3DCC-0941-BA6B-6CEEC9F1D080}"/>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ACD144"/>
                </a:solidFill>
                <a:latin typeface="Calibri" charset="0"/>
                <a:ea typeface="Calibri" charset="0"/>
                <a:cs typeface="Calibri" charset="0"/>
              </a:rPr>
              <a:t>SESIÓN 07</a:t>
            </a:r>
          </a:p>
        </p:txBody>
      </p:sp>
      <p:pic>
        <p:nvPicPr>
          <p:cNvPr id="2" name="Imagen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55457" y="809726"/>
            <a:ext cx="4820231" cy="4820231"/>
          </a:xfrm>
          <a:prstGeom prst="rect">
            <a:avLst/>
          </a:prstGeom>
        </p:spPr>
      </p:pic>
    </p:spTree>
    <p:extLst>
      <p:ext uri="{BB962C8B-B14F-4D97-AF65-F5344CB8AC3E}">
        <p14:creationId xmlns:p14="http://schemas.microsoft.com/office/powerpoint/2010/main" val="909209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0ABAA2F-C365-49C3-8364-9F0D64143322}"/>
              </a:ext>
            </a:extLst>
          </p:cNvPr>
          <p:cNvPicPr>
            <a:picLocks noChangeAspect="1"/>
          </p:cNvPicPr>
          <p:nvPr/>
        </p:nvPicPr>
        <p:blipFill>
          <a:blip r:embed="rId3"/>
          <a:stretch>
            <a:fillRect/>
          </a:stretch>
        </p:blipFill>
        <p:spPr>
          <a:xfrm>
            <a:off x="971550" y="561975"/>
            <a:ext cx="7200900" cy="4591050"/>
          </a:xfrm>
          <a:prstGeom prst="rect">
            <a:avLst/>
          </a:prstGeom>
        </p:spPr>
      </p:pic>
      <p:sp>
        <p:nvSpPr>
          <p:cNvPr id="3" name="Rectangle 5">
            <a:extLst>
              <a:ext uri="{FF2B5EF4-FFF2-40B4-BE49-F238E27FC236}">
                <a16:creationId xmlns:a16="http://schemas.microsoft.com/office/drawing/2014/main" id="{09F5587B-225B-4912-B836-16F4110A932F}"/>
              </a:ext>
            </a:extLst>
          </p:cNvPr>
          <p:cNvSpPr/>
          <p:nvPr/>
        </p:nvSpPr>
        <p:spPr>
          <a:xfrm>
            <a:off x="227467" y="217783"/>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PROCESO DE NEGOCIO</a:t>
            </a:r>
          </a:p>
        </p:txBody>
      </p:sp>
    </p:spTree>
    <p:extLst>
      <p:ext uri="{BB962C8B-B14F-4D97-AF65-F5344CB8AC3E}">
        <p14:creationId xmlns:p14="http://schemas.microsoft.com/office/powerpoint/2010/main" val="1177363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07999" y="916192"/>
            <a:ext cx="8102216" cy="246221"/>
          </a:xfrm>
          <a:prstGeom prst="rect">
            <a:avLst/>
          </a:prstGeom>
        </p:spPr>
        <p:txBody>
          <a:bodyPr vert="horz" wrap="square" lIns="0" tIns="0" rIns="0" bIns="0" rtlCol="0">
            <a:spAutoFit/>
          </a:bodyPr>
          <a:lstStyle/>
          <a:p>
            <a:pPr marL="180000" indent="-168275">
              <a:buSzPct val="100000"/>
              <a:buFont typeface="Arial"/>
              <a:buChar char="•"/>
              <a:tabLst>
                <a:tab pos="121285" algn="l"/>
              </a:tabLst>
            </a:pPr>
            <a:r>
              <a:rPr lang="es-ES_tradnl" sz="1600" spc="-10" dirty="0">
                <a:solidFill>
                  <a:srgbClr val="262626"/>
                </a:solidFill>
                <a:latin typeface="Calibri" charset="0"/>
                <a:ea typeface="Calibri" charset="0"/>
                <a:cs typeface="Calibri" charset="0"/>
              </a:rPr>
              <a:t>¿Cómo se pueden identificar entonces los procesos de negocio?</a:t>
            </a: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PROCESO DE NEGOCIO</a:t>
            </a:r>
          </a:p>
        </p:txBody>
      </p:sp>
      <p:sp>
        <p:nvSpPr>
          <p:cNvPr id="9" name="Rectángulo redondeado 8"/>
          <p:cNvSpPr/>
          <p:nvPr/>
        </p:nvSpPr>
        <p:spPr>
          <a:xfrm>
            <a:off x="684213" y="2115164"/>
            <a:ext cx="3764768" cy="702326"/>
          </a:xfrm>
          <a:prstGeom prst="roundRect">
            <a:avLst>
              <a:gd name="adj" fmla="val 50000"/>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73100" lvl="0">
              <a:buSzPct val="100000"/>
              <a:tabLst>
                <a:tab pos="120650" algn="l"/>
                <a:tab pos="663575" algn="l"/>
              </a:tabLst>
            </a:pPr>
            <a:r>
              <a:rPr lang="es-ES" sz="1400" b="1" dirty="0">
                <a:latin typeface="Calibri" charset="0"/>
                <a:ea typeface="Calibri" charset="0"/>
                <a:cs typeface="Calibri" charset="0"/>
              </a:rPr>
              <a:t>REALIZAR UN ANÁLISIS </a:t>
            </a:r>
            <a:br>
              <a:rPr lang="es-ES" sz="1400" b="1" dirty="0">
                <a:latin typeface="Calibri" charset="0"/>
                <a:ea typeface="Calibri" charset="0"/>
                <a:cs typeface="Calibri" charset="0"/>
              </a:rPr>
            </a:br>
            <a:r>
              <a:rPr lang="es-ES" sz="1400" b="1" dirty="0">
                <a:latin typeface="Calibri" charset="0"/>
                <a:ea typeface="Calibri" charset="0"/>
                <a:cs typeface="Calibri" charset="0"/>
              </a:rPr>
              <a:t>DEL CONTEXTO DE LA EMPRESA</a:t>
            </a:r>
            <a:endParaRPr lang="es-PE" sz="1400" b="1" dirty="0">
              <a:latin typeface="Calibri" charset="0"/>
              <a:ea typeface="Calibri" charset="0"/>
              <a:cs typeface="Calibri" charset="0"/>
            </a:endParaRPr>
          </a:p>
        </p:txBody>
      </p:sp>
      <p:sp>
        <p:nvSpPr>
          <p:cNvPr id="10" name="Elipse 9"/>
          <p:cNvSpPr/>
          <p:nvPr/>
        </p:nvSpPr>
        <p:spPr>
          <a:xfrm>
            <a:off x="735539" y="2125709"/>
            <a:ext cx="643765" cy="668390"/>
          </a:xfrm>
          <a:prstGeom prst="ellipse">
            <a:avLst/>
          </a:prstGeom>
          <a:solidFill>
            <a:srgbClr val="007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sp>
        <p:nvSpPr>
          <p:cNvPr id="11" name="Elipse 10"/>
          <p:cNvSpPr/>
          <p:nvPr/>
        </p:nvSpPr>
        <p:spPr>
          <a:xfrm>
            <a:off x="684212" y="2127865"/>
            <a:ext cx="643765" cy="668390"/>
          </a:xfrm>
          <a:prstGeom prst="ellipse">
            <a:avLst/>
          </a:prstGeom>
          <a:solidFill>
            <a:schemeClr val="bg1"/>
          </a:solidFill>
          <a:ln>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p>
        </p:txBody>
      </p:sp>
      <p:sp>
        <p:nvSpPr>
          <p:cNvPr id="12" name="Rectángulo redondeado 11"/>
          <p:cNvSpPr/>
          <p:nvPr/>
        </p:nvSpPr>
        <p:spPr>
          <a:xfrm>
            <a:off x="684213" y="2925821"/>
            <a:ext cx="3764768" cy="706836"/>
          </a:xfrm>
          <a:prstGeom prst="roundRect">
            <a:avLst>
              <a:gd name="adj" fmla="val 50000"/>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68338" lvl="0">
              <a:lnSpc>
                <a:spcPct val="90000"/>
              </a:lnSpc>
              <a:buSzPct val="100000"/>
              <a:tabLst>
                <a:tab pos="120650" algn="l"/>
              </a:tabLst>
            </a:pPr>
            <a:r>
              <a:rPr lang="es-ES" sz="1400" b="1" dirty="0">
                <a:latin typeface="Calibri" charset="0"/>
                <a:ea typeface="Calibri" charset="0"/>
                <a:cs typeface="Calibri" charset="0"/>
              </a:rPr>
              <a:t>HACER UN LISTADO DE TODOS LOS PROCESOS INICIADOS POR EL CLIENTE</a:t>
            </a:r>
            <a:endParaRPr lang="es-PE" sz="1400" b="1" dirty="0">
              <a:latin typeface="Calibri" charset="0"/>
              <a:ea typeface="Calibri" charset="0"/>
              <a:cs typeface="Calibri" charset="0"/>
            </a:endParaRPr>
          </a:p>
        </p:txBody>
      </p:sp>
      <p:sp>
        <p:nvSpPr>
          <p:cNvPr id="13" name="Elipse 12"/>
          <p:cNvSpPr/>
          <p:nvPr/>
        </p:nvSpPr>
        <p:spPr>
          <a:xfrm>
            <a:off x="735538" y="2938520"/>
            <a:ext cx="643765" cy="668390"/>
          </a:xfrm>
          <a:prstGeom prst="ellipse">
            <a:avLst/>
          </a:prstGeom>
          <a:solidFill>
            <a:srgbClr val="719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sp>
        <p:nvSpPr>
          <p:cNvPr id="14" name="Elipse 13"/>
          <p:cNvSpPr/>
          <p:nvPr/>
        </p:nvSpPr>
        <p:spPr>
          <a:xfrm>
            <a:off x="684212" y="2938520"/>
            <a:ext cx="643765" cy="668390"/>
          </a:xfrm>
          <a:prstGeom prst="ellipse">
            <a:avLst/>
          </a:prstGeom>
          <a:solidFill>
            <a:schemeClr val="bg1"/>
          </a:solidFill>
          <a:ln>
            <a:solidFill>
              <a:srgbClr val="8EC5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p:pic>
        <p:nvPicPr>
          <p:cNvPr id="2" name="Imagen 1"/>
          <p:cNvPicPr>
            <a:picLocks noChangeAspect="1"/>
          </p:cNvPicPr>
          <p:nvPr/>
        </p:nvPicPr>
        <p:blipFill>
          <a:blip r:embed="rId4"/>
          <a:stretch>
            <a:fillRect/>
          </a:stretch>
        </p:blipFill>
        <p:spPr>
          <a:xfrm>
            <a:off x="817631" y="2275841"/>
            <a:ext cx="384646" cy="384646"/>
          </a:xfrm>
          <a:prstGeom prst="rect">
            <a:avLst/>
          </a:prstGeom>
        </p:spPr>
      </p:pic>
      <p:pic>
        <p:nvPicPr>
          <p:cNvPr id="3" name="Imagen 2"/>
          <p:cNvPicPr>
            <a:picLocks noChangeAspect="1"/>
          </p:cNvPicPr>
          <p:nvPr/>
        </p:nvPicPr>
        <p:blipFill>
          <a:blip r:embed="rId5"/>
          <a:stretch>
            <a:fillRect/>
          </a:stretch>
        </p:blipFill>
        <p:spPr>
          <a:xfrm>
            <a:off x="852122" y="3066881"/>
            <a:ext cx="312770" cy="426504"/>
          </a:xfrm>
          <a:prstGeom prst="rect">
            <a:avLst/>
          </a:prstGeom>
        </p:spPr>
      </p:pic>
      <p:pic>
        <p:nvPicPr>
          <p:cNvPr id="15" name="Imagen 14"/>
          <p:cNvPicPr>
            <a:picLocks noChangeAspect="1"/>
          </p:cNvPicPr>
          <p:nvPr/>
        </p:nvPicPr>
        <p:blipFill rotWithShape="1">
          <a:blip r:embed="rId6">
            <a:extLst>
              <a:ext uri="{28A0092B-C50C-407E-A947-70E740481C1C}">
                <a14:useLocalDpi xmlns:a14="http://schemas.microsoft.com/office/drawing/2010/main" val="0"/>
              </a:ext>
            </a:extLst>
          </a:blip>
          <a:srcRect l="13392" t="677" r="11585" b="-4874"/>
          <a:stretch/>
        </p:blipFill>
        <p:spPr>
          <a:xfrm>
            <a:off x="4751388" y="1420159"/>
            <a:ext cx="3924300" cy="3478763"/>
          </a:xfrm>
          <a:prstGeom prst="rect">
            <a:avLst/>
          </a:prstGeom>
        </p:spPr>
      </p:pic>
    </p:spTree>
    <p:custDataLst>
      <p:tags r:id="rId1"/>
    </p:custDataLst>
    <p:extLst>
      <p:ext uri="{BB962C8B-B14F-4D97-AF65-F5344CB8AC3E}">
        <p14:creationId xmlns:p14="http://schemas.microsoft.com/office/powerpoint/2010/main" val="1416748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PROCESO DE NEGOCIO</a:t>
            </a:r>
          </a:p>
        </p:txBody>
      </p:sp>
      <p:grpSp>
        <p:nvGrpSpPr>
          <p:cNvPr id="3" name="Agrupar 2"/>
          <p:cNvGrpSpPr/>
          <p:nvPr/>
        </p:nvGrpSpPr>
        <p:grpSpPr>
          <a:xfrm>
            <a:off x="1297134" y="1224179"/>
            <a:ext cx="6514423" cy="3800098"/>
            <a:chOff x="1548029" y="1433890"/>
            <a:chExt cx="6022155" cy="2577673"/>
          </a:xfrm>
        </p:grpSpPr>
        <p:sp>
          <p:nvSpPr>
            <p:cNvPr id="10" name="Rectángulo redondeado 9"/>
            <p:cNvSpPr/>
            <p:nvPr/>
          </p:nvSpPr>
          <p:spPr>
            <a:xfrm>
              <a:off x="1548029" y="1433890"/>
              <a:ext cx="1878235" cy="571891"/>
            </a:xfrm>
            <a:prstGeom prst="roundRect">
              <a:avLst>
                <a:gd name="adj" fmla="val 11062"/>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s-ES" sz="1400" dirty="0">
                  <a:ln w="0"/>
                  <a:solidFill>
                    <a:schemeClr val="bg1"/>
                  </a:solidFill>
                  <a:latin typeface="Calibri" charset="0"/>
                  <a:ea typeface="Calibri" charset="0"/>
                  <a:cs typeface="Calibri" charset="0"/>
                </a:rPr>
                <a:t>Solicitudes </a:t>
              </a:r>
              <a:br>
                <a:rPr lang="es-ES" sz="1400" dirty="0">
                  <a:ln w="0"/>
                  <a:solidFill>
                    <a:schemeClr val="bg1"/>
                  </a:solidFill>
                  <a:latin typeface="Calibri" charset="0"/>
                  <a:ea typeface="Calibri" charset="0"/>
                  <a:cs typeface="Calibri" charset="0"/>
                </a:rPr>
              </a:br>
              <a:r>
                <a:rPr lang="es-ES" sz="1400" dirty="0">
                  <a:ln w="0"/>
                  <a:solidFill>
                    <a:schemeClr val="bg1"/>
                  </a:solidFill>
                  <a:latin typeface="Calibri" charset="0"/>
                  <a:ea typeface="Calibri" charset="0"/>
                  <a:cs typeface="Calibri" charset="0"/>
                </a:rPr>
                <a:t>de créditos</a:t>
              </a:r>
              <a:endParaRPr lang="es-PE" sz="1400" dirty="0">
                <a:ln w="0"/>
                <a:solidFill>
                  <a:schemeClr val="bg1"/>
                </a:solidFill>
                <a:latin typeface="Calibri" charset="0"/>
                <a:ea typeface="Calibri" charset="0"/>
                <a:cs typeface="Calibri" charset="0"/>
              </a:endParaRPr>
            </a:p>
          </p:txBody>
        </p:sp>
        <p:sp>
          <p:nvSpPr>
            <p:cNvPr id="12" name="Rectángulo redondeado 11"/>
            <p:cNvSpPr/>
            <p:nvPr/>
          </p:nvSpPr>
          <p:spPr>
            <a:xfrm>
              <a:off x="3619989" y="1433890"/>
              <a:ext cx="1878235" cy="571891"/>
            </a:xfrm>
            <a:prstGeom prst="roundRect">
              <a:avLst>
                <a:gd name="adj" fmla="val 11062"/>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s-ES" sz="1400" dirty="0">
                  <a:ln w="0"/>
                  <a:solidFill>
                    <a:schemeClr val="bg1"/>
                  </a:solidFill>
                  <a:latin typeface="Calibri" charset="0"/>
                  <a:ea typeface="Calibri" charset="0"/>
                  <a:cs typeface="Calibri" charset="0"/>
                </a:rPr>
                <a:t>Entrega </a:t>
              </a:r>
              <a:br>
                <a:rPr lang="es-ES" sz="1400" dirty="0">
                  <a:ln w="0"/>
                  <a:solidFill>
                    <a:schemeClr val="bg1"/>
                  </a:solidFill>
                  <a:latin typeface="Calibri" charset="0"/>
                  <a:ea typeface="Calibri" charset="0"/>
                  <a:cs typeface="Calibri" charset="0"/>
                </a:rPr>
              </a:br>
              <a:r>
                <a:rPr lang="es-ES" sz="1400" dirty="0">
                  <a:ln w="0"/>
                  <a:solidFill>
                    <a:schemeClr val="bg1"/>
                  </a:solidFill>
                  <a:latin typeface="Calibri" charset="0"/>
                  <a:ea typeface="Calibri" charset="0"/>
                  <a:cs typeface="Calibri" charset="0"/>
                </a:rPr>
                <a:t>de préstamos</a:t>
              </a:r>
              <a:endParaRPr lang="es-PE" sz="1400" dirty="0">
                <a:ln w="0"/>
                <a:solidFill>
                  <a:schemeClr val="bg1"/>
                </a:solidFill>
                <a:latin typeface="Calibri" charset="0"/>
                <a:ea typeface="Calibri" charset="0"/>
                <a:cs typeface="Calibri" charset="0"/>
              </a:endParaRPr>
            </a:p>
          </p:txBody>
        </p:sp>
        <p:sp>
          <p:nvSpPr>
            <p:cNvPr id="13" name="Rectángulo redondeado 12"/>
            <p:cNvSpPr/>
            <p:nvPr/>
          </p:nvSpPr>
          <p:spPr>
            <a:xfrm>
              <a:off x="5691949" y="1433890"/>
              <a:ext cx="1878235" cy="571891"/>
            </a:xfrm>
            <a:prstGeom prst="roundRect">
              <a:avLst>
                <a:gd name="adj" fmla="val 11062"/>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s-ES" sz="1400" dirty="0">
                  <a:ln w="0"/>
                  <a:solidFill>
                    <a:schemeClr val="bg1"/>
                  </a:solidFill>
                  <a:latin typeface="Calibri" charset="0"/>
                  <a:ea typeface="Calibri" charset="0"/>
                  <a:cs typeface="Calibri" charset="0"/>
                </a:rPr>
                <a:t>Devoluciones </a:t>
              </a:r>
              <a:br>
                <a:rPr lang="es-ES" sz="1400" dirty="0">
                  <a:ln w="0"/>
                  <a:solidFill>
                    <a:schemeClr val="bg1"/>
                  </a:solidFill>
                  <a:latin typeface="Calibri" charset="0"/>
                  <a:ea typeface="Calibri" charset="0"/>
                  <a:cs typeface="Calibri" charset="0"/>
                </a:rPr>
              </a:br>
              <a:r>
                <a:rPr lang="es-ES" sz="1400" dirty="0">
                  <a:ln w="0"/>
                  <a:solidFill>
                    <a:schemeClr val="bg1"/>
                  </a:solidFill>
                  <a:latin typeface="Calibri" charset="0"/>
                  <a:ea typeface="Calibri" charset="0"/>
                  <a:cs typeface="Calibri" charset="0"/>
                </a:rPr>
                <a:t>de mercadería</a:t>
              </a:r>
              <a:endParaRPr lang="es-PE" sz="1400" dirty="0">
                <a:ln w="0"/>
                <a:solidFill>
                  <a:schemeClr val="bg1"/>
                </a:solidFill>
                <a:latin typeface="Calibri" charset="0"/>
                <a:ea typeface="Calibri" charset="0"/>
                <a:cs typeface="Calibri" charset="0"/>
              </a:endParaRPr>
            </a:p>
          </p:txBody>
        </p:sp>
        <p:sp>
          <p:nvSpPr>
            <p:cNvPr id="14" name="Rectángulo redondeado 13"/>
            <p:cNvSpPr/>
            <p:nvPr/>
          </p:nvSpPr>
          <p:spPr>
            <a:xfrm>
              <a:off x="1548029" y="2102484"/>
              <a:ext cx="1878235" cy="571891"/>
            </a:xfrm>
            <a:prstGeom prst="roundRect">
              <a:avLst>
                <a:gd name="adj" fmla="val 11062"/>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s-ES" sz="1400" dirty="0">
                  <a:ln w="0"/>
                  <a:solidFill>
                    <a:schemeClr val="bg1"/>
                  </a:solidFill>
                  <a:latin typeface="Calibri" charset="0"/>
                  <a:ea typeface="Calibri" charset="0"/>
                  <a:cs typeface="Calibri" charset="0"/>
                </a:rPr>
                <a:t>Solicitud de apertura de cuenta bancaria</a:t>
              </a:r>
              <a:endParaRPr lang="es-PE" sz="1400" dirty="0">
                <a:ln w="0"/>
                <a:solidFill>
                  <a:schemeClr val="bg1"/>
                </a:solidFill>
                <a:latin typeface="Calibri" charset="0"/>
                <a:ea typeface="Calibri" charset="0"/>
                <a:cs typeface="Calibri" charset="0"/>
              </a:endParaRPr>
            </a:p>
          </p:txBody>
        </p:sp>
        <p:sp>
          <p:nvSpPr>
            <p:cNvPr id="15" name="Rectángulo redondeado 14"/>
            <p:cNvSpPr/>
            <p:nvPr/>
          </p:nvSpPr>
          <p:spPr>
            <a:xfrm>
              <a:off x="3619989" y="2102484"/>
              <a:ext cx="1878235" cy="571891"/>
            </a:xfrm>
            <a:prstGeom prst="roundRect">
              <a:avLst>
                <a:gd name="adj" fmla="val 11062"/>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s-ES" sz="1400" dirty="0">
                  <a:ln w="0"/>
                  <a:solidFill>
                    <a:schemeClr val="bg1"/>
                  </a:solidFill>
                  <a:latin typeface="Calibri" charset="0"/>
                  <a:ea typeface="Calibri" charset="0"/>
                  <a:cs typeface="Calibri" charset="0"/>
                </a:rPr>
                <a:t>Compra </a:t>
              </a:r>
              <a:br>
                <a:rPr lang="es-ES" sz="1400" dirty="0">
                  <a:ln w="0"/>
                  <a:solidFill>
                    <a:schemeClr val="bg1"/>
                  </a:solidFill>
                  <a:latin typeface="Calibri" charset="0"/>
                  <a:ea typeface="Calibri" charset="0"/>
                  <a:cs typeface="Calibri" charset="0"/>
                </a:rPr>
              </a:br>
              <a:r>
                <a:rPr lang="es-ES" sz="1400" dirty="0">
                  <a:ln w="0"/>
                  <a:solidFill>
                    <a:schemeClr val="bg1"/>
                  </a:solidFill>
                  <a:latin typeface="Calibri" charset="0"/>
                  <a:ea typeface="Calibri" charset="0"/>
                  <a:cs typeface="Calibri" charset="0"/>
                </a:rPr>
                <a:t>de pasajes</a:t>
              </a:r>
              <a:endParaRPr lang="es-PE" sz="1400" dirty="0">
                <a:ln w="0"/>
                <a:solidFill>
                  <a:schemeClr val="bg1"/>
                </a:solidFill>
                <a:latin typeface="Calibri" charset="0"/>
                <a:ea typeface="Calibri" charset="0"/>
                <a:cs typeface="Calibri" charset="0"/>
              </a:endParaRPr>
            </a:p>
          </p:txBody>
        </p:sp>
        <p:sp>
          <p:nvSpPr>
            <p:cNvPr id="16" name="Rectángulo redondeado 15"/>
            <p:cNvSpPr/>
            <p:nvPr/>
          </p:nvSpPr>
          <p:spPr>
            <a:xfrm>
              <a:off x="5691949" y="2102484"/>
              <a:ext cx="1878235" cy="571891"/>
            </a:xfrm>
            <a:prstGeom prst="roundRect">
              <a:avLst>
                <a:gd name="adj" fmla="val 11062"/>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s-ES" sz="1400" dirty="0">
                  <a:ln w="0"/>
                  <a:solidFill>
                    <a:schemeClr val="bg1"/>
                  </a:solidFill>
                  <a:latin typeface="Calibri" charset="0"/>
                  <a:ea typeface="Calibri" charset="0"/>
                  <a:cs typeface="Calibri" charset="0"/>
                </a:rPr>
                <a:t>Procesos de reclamaciones</a:t>
              </a:r>
              <a:endParaRPr lang="es-PE" sz="1400" dirty="0">
                <a:ln w="0"/>
                <a:solidFill>
                  <a:schemeClr val="bg1"/>
                </a:solidFill>
                <a:latin typeface="Calibri" charset="0"/>
                <a:ea typeface="Calibri" charset="0"/>
                <a:cs typeface="Calibri" charset="0"/>
              </a:endParaRPr>
            </a:p>
          </p:txBody>
        </p:sp>
        <p:sp>
          <p:nvSpPr>
            <p:cNvPr id="17" name="Rectángulo redondeado 16"/>
            <p:cNvSpPr/>
            <p:nvPr/>
          </p:nvSpPr>
          <p:spPr>
            <a:xfrm>
              <a:off x="1548029" y="2771078"/>
              <a:ext cx="1878235" cy="571891"/>
            </a:xfrm>
            <a:prstGeom prst="roundRect">
              <a:avLst>
                <a:gd name="adj" fmla="val 11062"/>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s-ES" sz="1400" dirty="0">
                  <a:ln w="0"/>
                  <a:solidFill>
                    <a:schemeClr val="bg1"/>
                  </a:solidFill>
                  <a:latin typeface="Calibri" charset="0"/>
                  <a:ea typeface="Calibri" charset="0"/>
                  <a:cs typeface="Calibri" charset="0"/>
                </a:rPr>
                <a:t>Seguimiento de resolución de problemas en servicio a clientes</a:t>
              </a:r>
              <a:endParaRPr lang="es-PE" sz="1400" dirty="0">
                <a:ln w="0"/>
                <a:solidFill>
                  <a:schemeClr val="bg1"/>
                </a:solidFill>
                <a:latin typeface="Calibri" charset="0"/>
                <a:ea typeface="Calibri" charset="0"/>
                <a:cs typeface="Calibri" charset="0"/>
              </a:endParaRPr>
            </a:p>
          </p:txBody>
        </p:sp>
        <p:sp>
          <p:nvSpPr>
            <p:cNvPr id="18" name="Rectángulo redondeado 17"/>
            <p:cNvSpPr/>
            <p:nvPr/>
          </p:nvSpPr>
          <p:spPr>
            <a:xfrm>
              <a:off x="3619989" y="2771078"/>
              <a:ext cx="1878235" cy="571891"/>
            </a:xfrm>
            <a:prstGeom prst="roundRect">
              <a:avLst>
                <a:gd name="adj" fmla="val 11062"/>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s-ES" sz="1400">
                  <a:ln w="0"/>
                  <a:solidFill>
                    <a:schemeClr val="bg1"/>
                  </a:solidFill>
                  <a:latin typeface="Calibri" charset="0"/>
                  <a:ea typeface="Calibri" charset="0"/>
                  <a:cs typeface="Calibri" charset="0"/>
                </a:rPr>
                <a:t>Gestión </a:t>
              </a:r>
              <a:br>
                <a:rPr lang="es-ES" sz="1400">
                  <a:ln w="0"/>
                  <a:solidFill>
                    <a:schemeClr val="bg1"/>
                  </a:solidFill>
                  <a:latin typeface="Calibri" charset="0"/>
                  <a:ea typeface="Calibri" charset="0"/>
                  <a:cs typeface="Calibri" charset="0"/>
                </a:rPr>
              </a:br>
              <a:r>
                <a:rPr lang="es-ES" sz="1400">
                  <a:ln w="0"/>
                  <a:solidFill>
                    <a:schemeClr val="bg1"/>
                  </a:solidFill>
                  <a:latin typeface="Calibri" charset="0"/>
                  <a:ea typeface="Calibri" charset="0"/>
                  <a:cs typeface="Calibri" charset="0"/>
                </a:rPr>
                <a:t>de hipotecas</a:t>
              </a:r>
              <a:endParaRPr lang="es-PE" sz="1400" dirty="0">
                <a:ln w="0"/>
                <a:solidFill>
                  <a:schemeClr val="bg1"/>
                </a:solidFill>
                <a:latin typeface="Calibri" charset="0"/>
                <a:ea typeface="Calibri" charset="0"/>
                <a:cs typeface="Calibri" charset="0"/>
              </a:endParaRPr>
            </a:p>
          </p:txBody>
        </p:sp>
        <p:sp>
          <p:nvSpPr>
            <p:cNvPr id="19" name="Rectángulo redondeado 18"/>
            <p:cNvSpPr/>
            <p:nvPr/>
          </p:nvSpPr>
          <p:spPr>
            <a:xfrm>
              <a:off x="5691949" y="2771078"/>
              <a:ext cx="1878235" cy="571891"/>
            </a:xfrm>
            <a:prstGeom prst="roundRect">
              <a:avLst>
                <a:gd name="adj" fmla="val 11062"/>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s-ES" sz="1400" dirty="0">
                  <a:ln w="0"/>
                  <a:solidFill>
                    <a:schemeClr val="bg1"/>
                  </a:solidFill>
                  <a:latin typeface="Calibri" charset="0"/>
                  <a:ea typeface="Calibri" charset="0"/>
                  <a:cs typeface="Calibri" charset="0"/>
                </a:rPr>
                <a:t>Pago de multas</a:t>
              </a:r>
              <a:endParaRPr lang="es-PE" sz="1400" dirty="0">
                <a:ln w="0"/>
                <a:solidFill>
                  <a:schemeClr val="bg1"/>
                </a:solidFill>
                <a:latin typeface="Calibri" charset="0"/>
                <a:ea typeface="Calibri" charset="0"/>
                <a:cs typeface="Calibri" charset="0"/>
              </a:endParaRPr>
            </a:p>
          </p:txBody>
        </p:sp>
        <p:sp>
          <p:nvSpPr>
            <p:cNvPr id="20" name="Rectángulo redondeado 19"/>
            <p:cNvSpPr/>
            <p:nvPr/>
          </p:nvSpPr>
          <p:spPr>
            <a:xfrm>
              <a:off x="1548029" y="3439672"/>
              <a:ext cx="1878235" cy="571891"/>
            </a:xfrm>
            <a:prstGeom prst="roundRect">
              <a:avLst>
                <a:gd name="adj" fmla="val 11062"/>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s-ES" sz="1400" dirty="0">
                  <a:ln w="0"/>
                  <a:solidFill>
                    <a:schemeClr val="bg1"/>
                  </a:solidFill>
                  <a:latin typeface="Calibri" charset="0"/>
                  <a:ea typeface="Calibri" charset="0"/>
                  <a:cs typeface="Calibri" charset="0"/>
                </a:rPr>
                <a:t>Recepción y pago </a:t>
              </a:r>
              <a:br>
                <a:rPr lang="es-ES" sz="1400" dirty="0">
                  <a:ln w="0"/>
                  <a:solidFill>
                    <a:schemeClr val="bg1"/>
                  </a:solidFill>
                  <a:latin typeface="Calibri" charset="0"/>
                  <a:ea typeface="Calibri" charset="0"/>
                  <a:cs typeface="Calibri" charset="0"/>
                </a:rPr>
              </a:br>
              <a:r>
                <a:rPr lang="es-ES" sz="1400" dirty="0">
                  <a:ln w="0"/>
                  <a:solidFill>
                    <a:schemeClr val="bg1"/>
                  </a:solidFill>
                  <a:latin typeface="Calibri" charset="0"/>
                  <a:ea typeface="Calibri" charset="0"/>
                  <a:cs typeface="Calibri" charset="0"/>
                </a:rPr>
                <a:t>de factura</a:t>
              </a:r>
              <a:endParaRPr lang="es-PE" sz="1400" dirty="0">
                <a:ln w="0"/>
                <a:solidFill>
                  <a:schemeClr val="bg1"/>
                </a:solidFill>
                <a:latin typeface="Calibri" charset="0"/>
                <a:ea typeface="Calibri" charset="0"/>
                <a:cs typeface="Calibri" charset="0"/>
              </a:endParaRPr>
            </a:p>
          </p:txBody>
        </p:sp>
        <p:sp>
          <p:nvSpPr>
            <p:cNvPr id="21" name="Rectángulo redondeado 20"/>
            <p:cNvSpPr/>
            <p:nvPr/>
          </p:nvSpPr>
          <p:spPr>
            <a:xfrm>
              <a:off x="3619989" y="3439672"/>
              <a:ext cx="1878235" cy="571891"/>
            </a:xfrm>
            <a:prstGeom prst="roundRect">
              <a:avLst>
                <a:gd name="adj" fmla="val 11062"/>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s-ES" sz="1400" dirty="0">
                  <a:ln w="0"/>
                  <a:solidFill>
                    <a:schemeClr val="bg1"/>
                  </a:solidFill>
                  <a:latin typeface="Calibri" charset="0"/>
                  <a:ea typeface="Calibri" charset="0"/>
                  <a:cs typeface="Calibri" charset="0"/>
                </a:rPr>
                <a:t>Recepción y confirmación de </a:t>
              </a:r>
              <a:br>
                <a:rPr lang="es-ES" sz="1400" dirty="0">
                  <a:ln w="0"/>
                  <a:solidFill>
                    <a:schemeClr val="bg1"/>
                  </a:solidFill>
                  <a:latin typeface="Calibri" charset="0"/>
                  <a:ea typeface="Calibri" charset="0"/>
                  <a:cs typeface="Calibri" charset="0"/>
                </a:rPr>
              </a:br>
              <a:r>
                <a:rPr lang="es-ES" sz="1400" dirty="0">
                  <a:ln w="0"/>
                  <a:solidFill>
                    <a:schemeClr val="bg1"/>
                  </a:solidFill>
                  <a:latin typeface="Calibri" charset="0"/>
                  <a:ea typeface="Calibri" charset="0"/>
                  <a:cs typeface="Calibri" charset="0"/>
                </a:rPr>
                <a:t>orden de compra</a:t>
              </a:r>
              <a:endParaRPr lang="es-PE" sz="1400" dirty="0">
                <a:ln w="0"/>
                <a:solidFill>
                  <a:schemeClr val="bg1"/>
                </a:solidFill>
                <a:latin typeface="Calibri" charset="0"/>
                <a:ea typeface="Calibri" charset="0"/>
                <a:cs typeface="Calibri" charset="0"/>
              </a:endParaRPr>
            </a:p>
          </p:txBody>
        </p:sp>
        <p:sp>
          <p:nvSpPr>
            <p:cNvPr id="22" name="Rectángulo redondeado 21"/>
            <p:cNvSpPr/>
            <p:nvPr/>
          </p:nvSpPr>
          <p:spPr>
            <a:xfrm>
              <a:off x="5691949" y="3439672"/>
              <a:ext cx="1878235" cy="571891"/>
            </a:xfrm>
            <a:prstGeom prst="roundRect">
              <a:avLst>
                <a:gd name="adj" fmla="val 11062"/>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s-ES" sz="1400" dirty="0">
                  <a:ln w="0"/>
                  <a:solidFill>
                    <a:schemeClr val="bg1"/>
                  </a:solidFill>
                  <a:latin typeface="Calibri" charset="0"/>
                  <a:ea typeface="Calibri" charset="0"/>
                  <a:cs typeface="Calibri" charset="0"/>
                </a:rPr>
                <a:t>Elaboración </a:t>
              </a:r>
              <a:br>
                <a:rPr lang="es-ES" sz="1400" dirty="0">
                  <a:ln w="0"/>
                  <a:solidFill>
                    <a:schemeClr val="bg1"/>
                  </a:solidFill>
                  <a:latin typeface="Calibri" charset="0"/>
                  <a:ea typeface="Calibri" charset="0"/>
                  <a:cs typeface="Calibri" charset="0"/>
                </a:rPr>
              </a:br>
              <a:r>
                <a:rPr lang="es-ES" sz="1400" dirty="0">
                  <a:ln w="0"/>
                  <a:solidFill>
                    <a:schemeClr val="bg1"/>
                  </a:solidFill>
                  <a:latin typeface="Calibri" charset="0"/>
                  <a:ea typeface="Calibri" charset="0"/>
                  <a:cs typeface="Calibri" charset="0"/>
                </a:rPr>
                <a:t>de ofertas</a:t>
              </a:r>
              <a:endParaRPr lang="es-PE" sz="1400" dirty="0">
                <a:ln w="0"/>
                <a:solidFill>
                  <a:schemeClr val="bg1"/>
                </a:solidFill>
                <a:latin typeface="Calibri" charset="0"/>
                <a:ea typeface="Calibri" charset="0"/>
                <a:cs typeface="Calibri" charset="0"/>
              </a:endParaRPr>
            </a:p>
          </p:txBody>
        </p:sp>
      </p:grpSp>
      <p:sp>
        <p:nvSpPr>
          <p:cNvPr id="23" name="object 7">
            <a:extLst>
              <a:ext uri="{FF2B5EF4-FFF2-40B4-BE49-F238E27FC236}">
                <a16:creationId xmlns:a16="http://schemas.microsoft.com/office/drawing/2014/main" id="{FE2597B7-DE8C-4C2A-89CC-CEB600C1B9FB}"/>
              </a:ext>
            </a:extLst>
          </p:cNvPr>
          <p:cNvSpPr txBox="1"/>
          <p:nvPr/>
        </p:nvSpPr>
        <p:spPr>
          <a:xfrm>
            <a:off x="503238" y="690723"/>
            <a:ext cx="8102216" cy="246221"/>
          </a:xfrm>
          <a:prstGeom prst="rect">
            <a:avLst/>
          </a:prstGeom>
        </p:spPr>
        <p:txBody>
          <a:bodyPr vert="horz" wrap="square" lIns="0" tIns="0" rIns="0" bIns="0" rtlCol="0">
            <a:spAutoFit/>
          </a:bodyPr>
          <a:lstStyle/>
          <a:p>
            <a:pPr marL="11725">
              <a:buSzPct val="100000"/>
              <a:tabLst>
                <a:tab pos="121285" algn="l"/>
              </a:tabLst>
            </a:pPr>
            <a:r>
              <a:rPr lang="es-ES_tradnl" sz="1600" b="1" spc="-10" dirty="0">
                <a:solidFill>
                  <a:srgbClr val="262626"/>
                </a:solidFill>
                <a:latin typeface="Calibri" charset="0"/>
                <a:ea typeface="Calibri" charset="0"/>
                <a:cs typeface="Calibri" charset="0"/>
              </a:rPr>
              <a:t>EJEMPLOS DE PROCESOS DE NEGOCIO: </a:t>
            </a:r>
          </a:p>
        </p:txBody>
      </p:sp>
    </p:spTree>
    <p:custDataLst>
      <p:tags r:id="rId1"/>
    </p:custDataLst>
    <p:extLst>
      <p:ext uri="{BB962C8B-B14F-4D97-AF65-F5344CB8AC3E}">
        <p14:creationId xmlns:p14="http://schemas.microsoft.com/office/powerpoint/2010/main" val="2142172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PROCESO DE NEGOCIO</a:t>
            </a:r>
          </a:p>
        </p:txBody>
      </p:sp>
      <p:sp>
        <p:nvSpPr>
          <p:cNvPr id="9" name="object 7"/>
          <p:cNvSpPr txBox="1"/>
          <p:nvPr/>
        </p:nvSpPr>
        <p:spPr>
          <a:xfrm>
            <a:off x="503238" y="690723"/>
            <a:ext cx="8102216" cy="246221"/>
          </a:xfrm>
          <a:prstGeom prst="rect">
            <a:avLst/>
          </a:prstGeom>
        </p:spPr>
        <p:txBody>
          <a:bodyPr vert="horz" wrap="square" lIns="0" tIns="0" rIns="0" bIns="0" rtlCol="0">
            <a:spAutoFit/>
          </a:bodyPr>
          <a:lstStyle/>
          <a:p>
            <a:pPr marL="11725">
              <a:buSzPct val="100000"/>
              <a:tabLst>
                <a:tab pos="121285" algn="l"/>
              </a:tabLst>
            </a:pPr>
            <a:r>
              <a:rPr lang="es-ES_tradnl" sz="1600" b="1" spc="-10" dirty="0">
                <a:solidFill>
                  <a:srgbClr val="262626"/>
                </a:solidFill>
                <a:latin typeface="Calibri" charset="0"/>
                <a:ea typeface="Calibri" charset="0"/>
                <a:cs typeface="Calibri" charset="0"/>
              </a:rPr>
              <a:t>EJEMPLOS DE PROCESOS DE NEGOCIO: </a:t>
            </a:r>
          </a:p>
        </p:txBody>
      </p:sp>
      <p:graphicFrame>
        <p:nvGraphicFramePr>
          <p:cNvPr id="2" name="Diagrama 1">
            <a:extLst>
              <a:ext uri="{FF2B5EF4-FFF2-40B4-BE49-F238E27FC236}">
                <a16:creationId xmlns:a16="http://schemas.microsoft.com/office/drawing/2014/main" id="{367526FB-4A34-41B7-9D03-0E3A30CC2F61}"/>
              </a:ext>
            </a:extLst>
          </p:cNvPr>
          <p:cNvGraphicFramePr/>
          <p:nvPr>
            <p:extLst>
              <p:ext uri="{D42A27DB-BD31-4B8C-83A1-F6EECF244321}">
                <p14:modId xmlns:p14="http://schemas.microsoft.com/office/powerpoint/2010/main" val="204816648"/>
              </p:ext>
            </p:extLst>
          </p:nvPr>
        </p:nvGraphicFramePr>
        <p:xfrm>
          <a:off x="503237" y="1111728"/>
          <a:ext cx="8242177"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82616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PROCESO DE NEGOCIO</a:t>
            </a:r>
          </a:p>
        </p:txBody>
      </p:sp>
      <p:sp>
        <p:nvSpPr>
          <p:cNvPr id="9" name="object 7"/>
          <p:cNvSpPr txBox="1"/>
          <p:nvPr/>
        </p:nvSpPr>
        <p:spPr>
          <a:xfrm>
            <a:off x="503238" y="690723"/>
            <a:ext cx="8102216" cy="246221"/>
          </a:xfrm>
          <a:prstGeom prst="rect">
            <a:avLst/>
          </a:prstGeom>
        </p:spPr>
        <p:txBody>
          <a:bodyPr vert="horz" wrap="square" lIns="0" tIns="0" rIns="0" bIns="0" rtlCol="0">
            <a:spAutoFit/>
          </a:bodyPr>
          <a:lstStyle/>
          <a:p>
            <a:pPr marL="11725">
              <a:buSzPct val="100000"/>
              <a:tabLst>
                <a:tab pos="121285" algn="l"/>
              </a:tabLst>
            </a:pPr>
            <a:r>
              <a:rPr lang="es-ES_tradnl" sz="1600" b="1" spc="-10" dirty="0">
                <a:solidFill>
                  <a:srgbClr val="262626"/>
                </a:solidFill>
                <a:latin typeface="Calibri" charset="0"/>
                <a:ea typeface="Calibri" charset="0"/>
                <a:cs typeface="Calibri" charset="0"/>
              </a:rPr>
              <a:t>EJEMPLOS DE PROCESOS DE NEGOCIO: </a:t>
            </a:r>
          </a:p>
        </p:txBody>
      </p:sp>
      <p:graphicFrame>
        <p:nvGraphicFramePr>
          <p:cNvPr id="2" name="Diagrama 1">
            <a:extLst>
              <a:ext uri="{FF2B5EF4-FFF2-40B4-BE49-F238E27FC236}">
                <a16:creationId xmlns:a16="http://schemas.microsoft.com/office/drawing/2014/main" id="{367526FB-4A34-41B7-9D03-0E3A30CC2F61}"/>
              </a:ext>
            </a:extLst>
          </p:cNvPr>
          <p:cNvGraphicFramePr/>
          <p:nvPr>
            <p:extLst>
              <p:ext uri="{D42A27DB-BD31-4B8C-83A1-F6EECF244321}">
                <p14:modId xmlns:p14="http://schemas.microsoft.com/office/powerpoint/2010/main" val="2126149929"/>
              </p:ext>
            </p:extLst>
          </p:nvPr>
        </p:nvGraphicFramePr>
        <p:xfrm>
          <a:off x="503237" y="1111728"/>
          <a:ext cx="8242177"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149664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PROCESO DE NEGOCIO</a:t>
            </a:r>
          </a:p>
        </p:txBody>
      </p:sp>
      <p:sp>
        <p:nvSpPr>
          <p:cNvPr id="9" name="object 7"/>
          <p:cNvSpPr txBox="1"/>
          <p:nvPr/>
        </p:nvSpPr>
        <p:spPr>
          <a:xfrm>
            <a:off x="503238" y="690723"/>
            <a:ext cx="8102216" cy="246221"/>
          </a:xfrm>
          <a:prstGeom prst="rect">
            <a:avLst/>
          </a:prstGeom>
        </p:spPr>
        <p:txBody>
          <a:bodyPr vert="horz" wrap="square" lIns="0" tIns="0" rIns="0" bIns="0" rtlCol="0">
            <a:spAutoFit/>
          </a:bodyPr>
          <a:lstStyle/>
          <a:p>
            <a:pPr marL="11725">
              <a:buSzPct val="100000"/>
              <a:tabLst>
                <a:tab pos="121285" algn="l"/>
              </a:tabLst>
            </a:pPr>
            <a:r>
              <a:rPr lang="es-ES_tradnl" sz="1600" b="1" spc="-10" dirty="0">
                <a:solidFill>
                  <a:srgbClr val="262626"/>
                </a:solidFill>
                <a:latin typeface="Calibri" charset="0"/>
                <a:ea typeface="Calibri" charset="0"/>
                <a:cs typeface="Calibri" charset="0"/>
              </a:rPr>
              <a:t>EJEMPLOS DE PROCESOS DE NEGOCIO: </a:t>
            </a:r>
          </a:p>
        </p:txBody>
      </p:sp>
      <p:graphicFrame>
        <p:nvGraphicFramePr>
          <p:cNvPr id="2" name="Diagrama 1">
            <a:extLst>
              <a:ext uri="{FF2B5EF4-FFF2-40B4-BE49-F238E27FC236}">
                <a16:creationId xmlns:a16="http://schemas.microsoft.com/office/drawing/2014/main" id="{367526FB-4A34-41B7-9D03-0E3A30CC2F61}"/>
              </a:ext>
            </a:extLst>
          </p:cNvPr>
          <p:cNvGraphicFramePr/>
          <p:nvPr>
            <p:extLst>
              <p:ext uri="{D42A27DB-BD31-4B8C-83A1-F6EECF244321}">
                <p14:modId xmlns:p14="http://schemas.microsoft.com/office/powerpoint/2010/main" val="1198449661"/>
              </p:ext>
            </p:extLst>
          </p:nvPr>
        </p:nvGraphicFramePr>
        <p:xfrm>
          <a:off x="503237" y="1111728"/>
          <a:ext cx="8242177"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797713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PROCESO DE NEGOCIO</a:t>
            </a:r>
          </a:p>
        </p:txBody>
      </p:sp>
      <p:sp>
        <p:nvSpPr>
          <p:cNvPr id="19" name="object 7"/>
          <p:cNvSpPr txBox="1"/>
          <p:nvPr/>
        </p:nvSpPr>
        <p:spPr>
          <a:xfrm>
            <a:off x="507999" y="916192"/>
            <a:ext cx="8102216" cy="215444"/>
          </a:xfrm>
          <a:prstGeom prst="rect">
            <a:avLst/>
          </a:prstGeom>
        </p:spPr>
        <p:txBody>
          <a:bodyPr vert="horz" wrap="square" lIns="0" tIns="0" rIns="0" bIns="0" rtlCol="0">
            <a:spAutoFit/>
          </a:bodyPr>
          <a:lstStyle/>
          <a:p>
            <a:pPr marL="11725">
              <a:buSzPct val="100000"/>
              <a:tabLst>
                <a:tab pos="121285" algn="l"/>
              </a:tabLst>
            </a:pPr>
            <a:r>
              <a:rPr lang="es-ES_tradnl" sz="1400" spc="-10" dirty="0">
                <a:solidFill>
                  <a:srgbClr val="262626"/>
                </a:solidFill>
                <a:latin typeface="Calibri" charset="0"/>
                <a:ea typeface="Calibri" charset="0"/>
                <a:cs typeface="Calibri" charset="0"/>
              </a:rPr>
              <a:t>Ejemplos que NO se pueden clasificar como procesos de negocio:</a:t>
            </a:r>
          </a:p>
        </p:txBody>
      </p:sp>
      <p:sp>
        <p:nvSpPr>
          <p:cNvPr id="10" name="Rectángulo 9">
            <a:extLst>
              <a:ext uri="{FF2B5EF4-FFF2-40B4-BE49-F238E27FC236}">
                <a16:creationId xmlns:a16="http://schemas.microsoft.com/office/drawing/2014/main" id="{5C309364-C85B-E742-B455-482C5A40F5AB}"/>
              </a:ext>
            </a:extLst>
          </p:cNvPr>
          <p:cNvSpPr/>
          <p:nvPr/>
        </p:nvSpPr>
        <p:spPr>
          <a:xfrm>
            <a:off x="936447" y="1299732"/>
            <a:ext cx="5867474" cy="400110"/>
          </a:xfrm>
          <a:prstGeom prst="rect">
            <a:avLst/>
          </a:prstGeom>
        </p:spPr>
        <p:txBody>
          <a:bodyPr wrap="square" lIns="0" tIns="0" rIns="0" bIns="0">
            <a:spAutoFit/>
          </a:bodyPr>
          <a:lstStyle/>
          <a:p>
            <a:pPr lvl="0" defTabSz="577850">
              <a:spcAft>
                <a:spcPts val="0"/>
              </a:spcAft>
            </a:pPr>
            <a:r>
              <a:rPr lang="es-ES" sz="1300" b="1" dirty="0">
                <a:solidFill>
                  <a:srgbClr val="EE4639"/>
                </a:solidFill>
                <a:latin typeface="Calibri" charset="0"/>
                <a:ea typeface="Calibri" charset="0"/>
                <a:cs typeface="Calibri" charset="0"/>
              </a:rPr>
              <a:t>PARTIDA DOBLE EN CONTABILIDAD</a:t>
            </a:r>
          </a:p>
          <a:p>
            <a:pPr defTabSz="577850">
              <a:spcAft>
                <a:spcPts val="0"/>
              </a:spcAft>
            </a:pPr>
            <a:r>
              <a:rPr lang="es-ES" sz="1300" dirty="0">
                <a:latin typeface="Calibri" charset="0"/>
                <a:ea typeface="Calibri" charset="0"/>
                <a:cs typeface="Calibri" charset="0"/>
              </a:rPr>
              <a:t>Se trata de una función contable, que le sigue a un movimiento contable </a:t>
            </a:r>
            <a:endParaRPr lang="es-PE" sz="1300" dirty="0">
              <a:ln w="0"/>
              <a:effectLst>
                <a:outerShdw blurRad="38100" dist="19050" dir="2700000" algn="tl" rotWithShape="0">
                  <a:schemeClr val="dk1">
                    <a:alpha val="40000"/>
                  </a:schemeClr>
                </a:outerShdw>
              </a:effectLst>
              <a:latin typeface="Calibri" charset="0"/>
              <a:ea typeface="Calibri" charset="0"/>
              <a:cs typeface="Calibri" charset="0"/>
            </a:endParaRPr>
          </a:p>
        </p:txBody>
      </p:sp>
      <p:cxnSp>
        <p:nvCxnSpPr>
          <p:cNvPr id="11" name="Conector recto 10">
            <a:extLst>
              <a:ext uri="{FF2B5EF4-FFF2-40B4-BE49-F238E27FC236}">
                <a16:creationId xmlns:a16="http://schemas.microsoft.com/office/drawing/2014/main" id="{87714CD6-8A92-154F-B689-720D9A73C26D}"/>
              </a:ext>
            </a:extLst>
          </p:cNvPr>
          <p:cNvCxnSpPr>
            <a:cxnSpLocks/>
          </p:cNvCxnSpPr>
          <p:nvPr/>
        </p:nvCxnSpPr>
        <p:spPr>
          <a:xfrm>
            <a:off x="722046" y="1517378"/>
            <a:ext cx="0" cy="349087"/>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12" name="Más 11">
            <a:extLst>
              <a:ext uri="{FF2B5EF4-FFF2-40B4-BE49-F238E27FC236}">
                <a16:creationId xmlns:a16="http://schemas.microsoft.com/office/drawing/2014/main" id="{F629CDAA-187B-E547-8EE7-243F03110C2F}"/>
              </a:ext>
            </a:extLst>
          </p:cNvPr>
          <p:cNvSpPr/>
          <p:nvPr/>
        </p:nvSpPr>
        <p:spPr>
          <a:xfrm>
            <a:off x="645704" y="1331845"/>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Más 13">
            <a:extLst>
              <a:ext uri="{FF2B5EF4-FFF2-40B4-BE49-F238E27FC236}">
                <a16:creationId xmlns:a16="http://schemas.microsoft.com/office/drawing/2014/main" id="{DC54B1D7-FCEB-AF4B-9E1F-A32C63102D0A}"/>
              </a:ext>
            </a:extLst>
          </p:cNvPr>
          <p:cNvSpPr/>
          <p:nvPr/>
        </p:nvSpPr>
        <p:spPr>
          <a:xfrm>
            <a:off x="645704" y="1899315"/>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a:extLst>
              <a:ext uri="{FF2B5EF4-FFF2-40B4-BE49-F238E27FC236}">
                <a16:creationId xmlns:a16="http://schemas.microsoft.com/office/drawing/2014/main" id="{13F7A231-3621-C24B-AE86-AE64C3655B2D}"/>
              </a:ext>
            </a:extLst>
          </p:cNvPr>
          <p:cNvSpPr/>
          <p:nvPr/>
        </p:nvSpPr>
        <p:spPr>
          <a:xfrm>
            <a:off x="936447" y="1871844"/>
            <a:ext cx="5867474" cy="600164"/>
          </a:xfrm>
          <a:prstGeom prst="rect">
            <a:avLst/>
          </a:prstGeom>
        </p:spPr>
        <p:txBody>
          <a:bodyPr wrap="square" lIns="0" tIns="0" rIns="0" bIns="0">
            <a:spAutoFit/>
          </a:bodyPr>
          <a:lstStyle/>
          <a:p>
            <a:pPr defTabSz="577850">
              <a:spcAft>
                <a:spcPts val="0"/>
              </a:spcAft>
            </a:pPr>
            <a:r>
              <a:rPr lang="es-ES" sz="1300" b="1" dirty="0">
                <a:solidFill>
                  <a:srgbClr val="EE4639"/>
                </a:solidFill>
                <a:latin typeface="Calibri" charset="0"/>
                <a:cs typeface="Calibri" charset="0"/>
              </a:rPr>
              <a:t>RESERVA DE PASAJES</a:t>
            </a:r>
          </a:p>
          <a:p>
            <a:pPr defTabSz="577850">
              <a:spcAft>
                <a:spcPts val="0"/>
              </a:spcAft>
            </a:pPr>
            <a:r>
              <a:rPr lang="es-ES" sz="1300" dirty="0">
                <a:latin typeface="Calibri" charset="0"/>
                <a:ea typeface="Calibri" charset="0"/>
                <a:cs typeface="Calibri" charset="0"/>
              </a:rPr>
              <a:t>Se trata de un subproceso del proceso de negocio «compra de pasajes». En este caso no se cumple el principio de finalidad, que sería la compra del pasaje. </a:t>
            </a:r>
            <a:endParaRPr lang="es-PE" sz="1300" dirty="0">
              <a:latin typeface="Calibri" charset="0"/>
              <a:ea typeface="Calibri" charset="0"/>
              <a:cs typeface="Calibri" charset="0"/>
            </a:endParaRPr>
          </a:p>
        </p:txBody>
      </p:sp>
      <p:sp>
        <p:nvSpPr>
          <p:cNvPr id="17" name="Rectángulo 16">
            <a:extLst>
              <a:ext uri="{FF2B5EF4-FFF2-40B4-BE49-F238E27FC236}">
                <a16:creationId xmlns:a16="http://schemas.microsoft.com/office/drawing/2014/main" id="{74F583EC-453C-164B-815E-D22D93ADBFD9}"/>
              </a:ext>
            </a:extLst>
          </p:cNvPr>
          <p:cNvSpPr/>
          <p:nvPr/>
        </p:nvSpPr>
        <p:spPr>
          <a:xfrm>
            <a:off x="936447" y="2644010"/>
            <a:ext cx="5867474" cy="600164"/>
          </a:xfrm>
          <a:prstGeom prst="rect">
            <a:avLst/>
          </a:prstGeom>
        </p:spPr>
        <p:txBody>
          <a:bodyPr wrap="square" lIns="0" tIns="0" rIns="0" bIns="0">
            <a:spAutoFit/>
          </a:bodyPr>
          <a:lstStyle/>
          <a:p>
            <a:pPr lvl="0" defTabSz="577850">
              <a:spcAft>
                <a:spcPts val="0"/>
              </a:spcAft>
            </a:pPr>
            <a:r>
              <a:rPr lang="es-ES" sz="1300" b="1" dirty="0">
                <a:solidFill>
                  <a:srgbClr val="EE4639"/>
                </a:solidFill>
                <a:latin typeface="Calibri" charset="0"/>
                <a:cs typeface="Calibri" charset="0"/>
              </a:rPr>
              <a:t>INGRESO DE UN NUEVO EMPLEADO AL SISTEMA DE RRHH</a:t>
            </a:r>
          </a:p>
          <a:p>
            <a:pPr defTabSz="577850">
              <a:spcAft>
                <a:spcPts val="0"/>
              </a:spcAft>
            </a:pPr>
            <a:r>
              <a:rPr lang="es-ES" sz="1300" dirty="0">
                <a:latin typeface="Calibri" charset="0"/>
                <a:ea typeface="Calibri" charset="0"/>
                <a:cs typeface="Calibri" charset="0"/>
              </a:rPr>
              <a:t>Actividad manual del proceso de negocio «contratación de personal». El cliente interno es el área  de negocio, quién gatilla la solicitud de contratación. </a:t>
            </a:r>
            <a:endParaRPr lang="es-PE" sz="1300" dirty="0">
              <a:latin typeface="Calibri" charset="0"/>
              <a:ea typeface="Calibri" charset="0"/>
              <a:cs typeface="Calibri" charset="0"/>
            </a:endParaRPr>
          </a:p>
        </p:txBody>
      </p:sp>
      <p:sp>
        <p:nvSpPr>
          <p:cNvPr id="21" name="Rectángulo 20">
            <a:extLst>
              <a:ext uri="{FF2B5EF4-FFF2-40B4-BE49-F238E27FC236}">
                <a16:creationId xmlns:a16="http://schemas.microsoft.com/office/drawing/2014/main" id="{CD70AD07-F0A3-D240-B29C-5801CA6DBEEA}"/>
              </a:ext>
            </a:extLst>
          </p:cNvPr>
          <p:cNvSpPr/>
          <p:nvPr/>
        </p:nvSpPr>
        <p:spPr>
          <a:xfrm>
            <a:off x="936447" y="3416176"/>
            <a:ext cx="5867474" cy="400110"/>
          </a:xfrm>
          <a:prstGeom prst="rect">
            <a:avLst/>
          </a:prstGeom>
        </p:spPr>
        <p:txBody>
          <a:bodyPr wrap="square" lIns="0" tIns="0" rIns="0" bIns="0">
            <a:spAutoFit/>
          </a:bodyPr>
          <a:lstStyle/>
          <a:p>
            <a:pPr defTabSz="577850">
              <a:spcAft>
                <a:spcPts val="0"/>
              </a:spcAft>
            </a:pPr>
            <a:r>
              <a:rPr lang="es-ES" sz="1300" b="1" dirty="0">
                <a:solidFill>
                  <a:srgbClr val="EE4639"/>
                </a:solidFill>
                <a:latin typeface="Calibri" charset="0"/>
                <a:cs typeface="Calibri" charset="0"/>
              </a:rPr>
              <a:t>INGRESO DE UN ORDEN DE COMPRA</a:t>
            </a:r>
          </a:p>
          <a:p>
            <a:pPr defTabSz="577850">
              <a:spcAft>
                <a:spcPts val="0"/>
              </a:spcAft>
            </a:pPr>
            <a:r>
              <a:rPr lang="es-ES" sz="1300" dirty="0">
                <a:latin typeface="Calibri" charset="0"/>
                <a:ea typeface="Calibri" charset="0"/>
                <a:cs typeface="Calibri" charset="0"/>
              </a:rPr>
              <a:t>Actividad manual del proceso de negocio «compra de un producto o servicio». </a:t>
            </a:r>
            <a:endParaRPr lang="es-PE" sz="1300" dirty="0">
              <a:latin typeface="Calibri" charset="0"/>
              <a:ea typeface="Calibri" charset="0"/>
              <a:cs typeface="Calibri" charset="0"/>
            </a:endParaRPr>
          </a:p>
        </p:txBody>
      </p:sp>
      <p:sp>
        <p:nvSpPr>
          <p:cNvPr id="22" name="Rectángulo 21">
            <a:extLst>
              <a:ext uri="{FF2B5EF4-FFF2-40B4-BE49-F238E27FC236}">
                <a16:creationId xmlns:a16="http://schemas.microsoft.com/office/drawing/2014/main" id="{41BC7690-9129-EE4B-9DA4-1799DC0140A0}"/>
              </a:ext>
            </a:extLst>
          </p:cNvPr>
          <p:cNvSpPr/>
          <p:nvPr/>
        </p:nvSpPr>
        <p:spPr>
          <a:xfrm>
            <a:off x="936447" y="3988288"/>
            <a:ext cx="5867474" cy="400110"/>
          </a:xfrm>
          <a:prstGeom prst="rect">
            <a:avLst/>
          </a:prstGeom>
        </p:spPr>
        <p:txBody>
          <a:bodyPr wrap="square" lIns="0" tIns="0" rIns="0" bIns="0">
            <a:spAutoFit/>
          </a:bodyPr>
          <a:lstStyle/>
          <a:p>
            <a:pPr lvl="0" defTabSz="577850">
              <a:spcAft>
                <a:spcPts val="0"/>
              </a:spcAft>
            </a:pPr>
            <a:r>
              <a:rPr lang="es-ES" sz="1300" b="1" dirty="0">
                <a:solidFill>
                  <a:srgbClr val="EE4639"/>
                </a:solidFill>
                <a:latin typeface="Calibri" charset="0"/>
                <a:cs typeface="Calibri" charset="0"/>
              </a:rPr>
              <a:t>ENVÍO DE EMAIL</a:t>
            </a:r>
          </a:p>
          <a:p>
            <a:pPr defTabSz="577850">
              <a:spcAft>
                <a:spcPts val="0"/>
              </a:spcAft>
            </a:pPr>
            <a:r>
              <a:rPr lang="es-ES" sz="1300" dirty="0">
                <a:latin typeface="Calibri" charset="0"/>
                <a:ea typeface="Calibri" charset="0"/>
                <a:cs typeface="Calibri" charset="0"/>
              </a:rPr>
              <a:t>Actividad técnica sin significado de negocio</a:t>
            </a:r>
            <a:endParaRPr lang="es-PE" sz="1300" dirty="0">
              <a:latin typeface="Calibri" charset="0"/>
              <a:ea typeface="Calibri" charset="0"/>
              <a:cs typeface="Calibri" charset="0"/>
            </a:endParaRPr>
          </a:p>
        </p:txBody>
      </p:sp>
      <p:sp>
        <p:nvSpPr>
          <p:cNvPr id="26" name="Rectángulo 25">
            <a:extLst>
              <a:ext uri="{FF2B5EF4-FFF2-40B4-BE49-F238E27FC236}">
                <a16:creationId xmlns:a16="http://schemas.microsoft.com/office/drawing/2014/main" id="{2092B674-8319-F24A-883F-BA6C56F72564}"/>
              </a:ext>
            </a:extLst>
          </p:cNvPr>
          <p:cNvSpPr/>
          <p:nvPr/>
        </p:nvSpPr>
        <p:spPr>
          <a:xfrm>
            <a:off x="936447" y="4560399"/>
            <a:ext cx="5867474" cy="600164"/>
          </a:xfrm>
          <a:prstGeom prst="rect">
            <a:avLst/>
          </a:prstGeom>
        </p:spPr>
        <p:txBody>
          <a:bodyPr wrap="square" lIns="0" tIns="0" rIns="0" bIns="0">
            <a:spAutoFit/>
          </a:bodyPr>
          <a:lstStyle/>
          <a:p>
            <a:pPr defTabSz="577850">
              <a:spcAft>
                <a:spcPts val="0"/>
              </a:spcAft>
            </a:pPr>
            <a:r>
              <a:rPr lang="es-ES" sz="1300" b="1" dirty="0">
                <a:solidFill>
                  <a:srgbClr val="EE4639"/>
                </a:solidFill>
                <a:latin typeface="Calibri" charset="0"/>
                <a:cs typeface="Calibri" charset="0"/>
              </a:rPr>
              <a:t>EMITIR UNA PÓLIZA</a:t>
            </a:r>
          </a:p>
          <a:p>
            <a:pPr defTabSz="577850">
              <a:spcAft>
                <a:spcPts val="0"/>
              </a:spcAft>
            </a:pPr>
            <a:r>
              <a:rPr lang="es-ES" sz="1300" dirty="0">
                <a:latin typeface="Calibri" charset="0"/>
                <a:ea typeface="Calibri" charset="0"/>
                <a:cs typeface="Calibri" charset="0"/>
              </a:rPr>
              <a:t>Emitir puede significar imprimir, generar o extender una póliza de seguros, pero de todas formas el proceso de negocio sería la «solicitud de un contrato de seguros»</a:t>
            </a:r>
            <a:endParaRPr lang="es-PE" sz="1300" dirty="0">
              <a:ln w="0"/>
              <a:effectLst>
                <a:outerShdw blurRad="38100" dist="19050" dir="2700000" algn="tl" rotWithShape="0">
                  <a:schemeClr val="dk1">
                    <a:alpha val="40000"/>
                  </a:schemeClr>
                </a:outerShdw>
              </a:effectLst>
              <a:latin typeface="Calibri" charset="0"/>
              <a:ea typeface="Calibri" charset="0"/>
              <a:cs typeface="Calibri" charset="0"/>
            </a:endParaRPr>
          </a:p>
        </p:txBody>
      </p:sp>
      <p:cxnSp>
        <p:nvCxnSpPr>
          <p:cNvPr id="27" name="Conector recto 26">
            <a:extLst>
              <a:ext uri="{FF2B5EF4-FFF2-40B4-BE49-F238E27FC236}">
                <a16:creationId xmlns:a16="http://schemas.microsoft.com/office/drawing/2014/main" id="{86298D68-C08A-B649-A8E1-DAC403147E3F}"/>
              </a:ext>
            </a:extLst>
          </p:cNvPr>
          <p:cNvCxnSpPr>
            <a:cxnSpLocks/>
          </p:cNvCxnSpPr>
          <p:nvPr/>
        </p:nvCxnSpPr>
        <p:spPr>
          <a:xfrm>
            <a:off x="722046" y="2084848"/>
            <a:ext cx="0" cy="528354"/>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28" name="Más 27">
            <a:extLst>
              <a:ext uri="{FF2B5EF4-FFF2-40B4-BE49-F238E27FC236}">
                <a16:creationId xmlns:a16="http://schemas.microsoft.com/office/drawing/2014/main" id="{A4FE7F68-5FAA-1A47-94C6-A4BB9016A463}"/>
              </a:ext>
            </a:extLst>
          </p:cNvPr>
          <p:cNvSpPr/>
          <p:nvPr/>
        </p:nvSpPr>
        <p:spPr>
          <a:xfrm>
            <a:off x="645704" y="2665645"/>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Más 28">
            <a:extLst>
              <a:ext uri="{FF2B5EF4-FFF2-40B4-BE49-F238E27FC236}">
                <a16:creationId xmlns:a16="http://schemas.microsoft.com/office/drawing/2014/main" id="{ACFC9CD1-DB24-AC43-B420-D936DDEF3E90}"/>
              </a:ext>
            </a:extLst>
          </p:cNvPr>
          <p:cNvSpPr/>
          <p:nvPr/>
        </p:nvSpPr>
        <p:spPr>
          <a:xfrm>
            <a:off x="645704" y="3445037"/>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Más 29">
            <a:extLst>
              <a:ext uri="{FF2B5EF4-FFF2-40B4-BE49-F238E27FC236}">
                <a16:creationId xmlns:a16="http://schemas.microsoft.com/office/drawing/2014/main" id="{BE3DBDA9-0EB9-FF4B-BE43-C7D4C8201030}"/>
              </a:ext>
            </a:extLst>
          </p:cNvPr>
          <p:cNvSpPr/>
          <p:nvPr/>
        </p:nvSpPr>
        <p:spPr>
          <a:xfrm>
            <a:off x="645704" y="4009986"/>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1" name="Más 30">
            <a:extLst>
              <a:ext uri="{FF2B5EF4-FFF2-40B4-BE49-F238E27FC236}">
                <a16:creationId xmlns:a16="http://schemas.microsoft.com/office/drawing/2014/main" id="{AD115ECF-0F19-4341-BAD7-ABA60F0DF833}"/>
              </a:ext>
            </a:extLst>
          </p:cNvPr>
          <p:cNvSpPr/>
          <p:nvPr/>
        </p:nvSpPr>
        <p:spPr>
          <a:xfrm>
            <a:off x="645704" y="4582098"/>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32" name="Conector recto 31">
            <a:extLst>
              <a:ext uri="{FF2B5EF4-FFF2-40B4-BE49-F238E27FC236}">
                <a16:creationId xmlns:a16="http://schemas.microsoft.com/office/drawing/2014/main" id="{E9A48D29-2E8D-484A-ABA8-FC4C12E782F4}"/>
              </a:ext>
            </a:extLst>
          </p:cNvPr>
          <p:cNvCxnSpPr>
            <a:cxnSpLocks/>
          </p:cNvCxnSpPr>
          <p:nvPr/>
        </p:nvCxnSpPr>
        <p:spPr>
          <a:xfrm>
            <a:off x="722046" y="2851178"/>
            <a:ext cx="0" cy="564998"/>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895722E7-C5FB-7848-BB0F-83A140A3B9EB}"/>
              </a:ext>
            </a:extLst>
          </p:cNvPr>
          <p:cNvCxnSpPr>
            <a:cxnSpLocks/>
          </p:cNvCxnSpPr>
          <p:nvPr/>
        </p:nvCxnSpPr>
        <p:spPr>
          <a:xfrm>
            <a:off x="722046" y="3630570"/>
            <a:ext cx="0" cy="357718"/>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00E81E48-3830-B74F-AB69-3293FD6FF13D}"/>
              </a:ext>
            </a:extLst>
          </p:cNvPr>
          <p:cNvCxnSpPr>
            <a:cxnSpLocks/>
          </p:cNvCxnSpPr>
          <p:nvPr/>
        </p:nvCxnSpPr>
        <p:spPr>
          <a:xfrm>
            <a:off x="722046" y="4209862"/>
            <a:ext cx="0" cy="307230"/>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37663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2" y="3169972"/>
            <a:ext cx="7328415" cy="775597"/>
          </a:xfrm>
          <a:prstGeom prst="rect">
            <a:avLst/>
          </a:prstGeom>
          <a:noFill/>
        </p:spPr>
        <p:txBody>
          <a:bodyPr wrap="square" lIns="0" tIns="0" rIns="0" bIns="0" rtlCol="0">
            <a:spAutoFit/>
          </a:bodyPr>
          <a:lstStyle/>
          <a:p>
            <a:pPr>
              <a:lnSpc>
                <a:spcPct val="90000"/>
              </a:lnSpc>
              <a:spcBef>
                <a:spcPts val="0"/>
              </a:spcBef>
              <a:defRPr/>
            </a:pPr>
            <a:r>
              <a:rPr lang="es-PE" sz="2800" dirty="0">
                <a:solidFill>
                  <a:schemeClr val="bg1"/>
                </a:solidFill>
                <a:latin typeface="Graphik Regular" charset="0"/>
                <a:ea typeface="Graphik Regular" charset="0"/>
                <a:cs typeface="Graphik Regular" charset="0"/>
              </a:rPr>
              <a:t>BUSINESS PROCESS </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MANAGEMENT</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912279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ángulo redondeado 38"/>
          <p:cNvSpPr/>
          <p:nvPr/>
        </p:nvSpPr>
        <p:spPr>
          <a:xfrm>
            <a:off x="4862574" y="1380277"/>
            <a:ext cx="4031225" cy="2545778"/>
          </a:xfrm>
          <a:prstGeom prst="roundRect">
            <a:avLst>
              <a:gd name="adj" fmla="val 2434"/>
            </a:avLst>
          </a:prstGeom>
          <a:solidFill>
            <a:srgbClr val="D5CCE3">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0" bIns="0" rtlCol="0" anchor="t"/>
          <a:lstStyle/>
          <a:p>
            <a:endParaRPr lang="es-PE" dirty="0"/>
          </a:p>
        </p:txBody>
      </p:sp>
      <p:sp>
        <p:nvSpPr>
          <p:cNvPr id="29" name="Rectángulo redondeado 28"/>
          <p:cNvSpPr/>
          <p:nvPr/>
        </p:nvSpPr>
        <p:spPr>
          <a:xfrm>
            <a:off x="5247731" y="1489446"/>
            <a:ext cx="3267033" cy="626076"/>
          </a:xfrm>
          <a:prstGeom prst="roundRect">
            <a:avLst>
              <a:gd name="adj" fmla="val 9878"/>
            </a:avLst>
          </a:prstGeom>
          <a:solidFill>
            <a:srgbClr val="D5CCE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0" bIns="0" rtlCol="0" anchor="t"/>
          <a:lstStyle/>
          <a:p>
            <a:r>
              <a:rPr lang="es-PE" sz="1400" b="1" dirty="0">
                <a:solidFill>
                  <a:srgbClr val="7150A0"/>
                </a:solidFill>
                <a:latin typeface="Calibri" charset="0"/>
                <a:ea typeface="Calibri" charset="0"/>
                <a:cs typeface="Calibri" charset="0"/>
              </a:rPr>
              <a:t>ESTRATEGIA</a:t>
            </a:r>
          </a:p>
        </p:txBody>
      </p:sp>
      <p:sp>
        <p:nvSpPr>
          <p:cNvPr id="20"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PROCESO DE NEGOCIO</a:t>
            </a:r>
          </a:p>
        </p:txBody>
      </p:sp>
      <p:sp>
        <p:nvSpPr>
          <p:cNvPr id="21" name="object 7"/>
          <p:cNvSpPr txBox="1"/>
          <p:nvPr/>
        </p:nvSpPr>
        <p:spPr>
          <a:xfrm>
            <a:off x="396243" y="916192"/>
            <a:ext cx="4296899" cy="4647426"/>
          </a:xfrm>
          <a:prstGeom prst="rect">
            <a:avLst/>
          </a:prstGeom>
        </p:spPr>
        <p:txBody>
          <a:bodyPr vert="horz" wrap="square" lIns="0" tIns="0" rIns="0" bIns="0" rtlCol="0">
            <a:spAutoFit/>
          </a:bodyPr>
          <a:lstStyle/>
          <a:p>
            <a:r>
              <a:rPr lang="en-US" sz="1600" b="1" dirty="0">
                <a:latin typeface="Calibri" panose="020F0502020204030204" pitchFamily="34" charset="0"/>
                <a:ea typeface="Calibri" charset="0"/>
                <a:cs typeface="Calibri" panose="020F0502020204030204" pitchFamily="34" charset="0"/>
              </a:rPr>
              <a:t>¿GESTIÓN “DE” O “POR” PROCESOS DE NEGOCIO?</a:t>
            </a:r>
          </a:p>
          <a:p>
            <a:endParaRPr lang="en-US" sz="1400" b="1" dirty="0">
              <a:latin typeface="Calibri" panose="020F0502020204030204" pitchFamily="34" charset="0"/>
              <a:ea typeface="Calibri" charset="0"/>
              <a:cs typeface="Calibri" panose="020F0502020204030204" pitchFamily="34" charset="0"/>
            </a:endParaRPr>
          </a:p>
          <a:p>
            <a:pPr marL="285750" indent="-285750" algn="just" fontAlgn="auto">
              <a:spcBef>
                <a:spcPts val="0"/>
              </a:spcBef>
              <a:spcAft>
                <a:spcPts val="0"/>
              </a:spcAft>
              <a:buFont typeface="Arial" panose="020B0604020202020204" pitchFamily="34" charset="0"/>
              <a:buChar char="•"/>
              <a:defRPr/>
            </a:pPr>
            <a:r>
              <a:rPr lang="es-ES" sz="1400" dirty="0">
                <a:latin typeface="Calibri" panose="020F0502020204030204" pitchFamily="34" charset="0"/>
                <a:cs typeface="Calibri" panose="020F0502020204030204" pitchFamily="34" charset="0"/>
              </a:rPr>
              <a:t>La Gestión de procesos se focaliza en medir y analizar el desempeño de los procesos en la capa de operaciones, pero no incluye los conceptos de  integración con las otras capas de la organización.</a:t>
            </a:r>
          </a:p>
          <a:p>
            <a:pPr marL="285750" indent="-285750" algn="just" fontAlgn="auto">
              <a:spcBef>
                <a:spcPts val="0"/>
              </a:spcBef>
              <a:spcAft>
                <a:spcPts val="0"/>
              </a:spcAft>
              <a:buFont typeface="Arial" panose="020B0604020202020204" pitchFamily="34" charset="0"/>
              <a:buChar char="•"/>
              <a:defRPr/>
            </a:pPr>
            <a:endParaRPr lang="es-PE" sz="1400" dirty="0">
              <a:latin typeface="Calibri" panose="020F0502020204030204" pitchFamily="34" charset="0"/>
              <a:cs typeface="Calibri" panose="020F0502020204030204" pitchFamily="34" charset="0"/>
            </a:endParaRPr>
          </a:p>
          <a:p>
            <a:pPr marL="285750" indent="-285750" algn="just" fontAlgn="auto">
              <a:spcBef>
                <a:spcPts val="0"/>
              </a:spcBef>
              <a:spcAft>
                <a:spcPts val="0"/>
              </a:spcAft>
              <a:buFont typeface="Arial" panose="020B0604020202020204" pitchFamily="34" charset="0"/>
              <a:buChar char="•"/>
              <a:defRPr/>
            </a:pPr>
            <a:r>
              <a:rPr lang="es-PE" sz="1400" dirty="0">
                <a:latin typeface="Calibri" panose="020F0502020204030204" pitchFamily="34" charset="0"/>
                <a:cs typeface="Calibri" panose="020F0502020204030204" pitchFamily="34" charset="0"/>
              </a:rPr>
              <a:t>La Gestión por Procesos involucra la estrategia empresarial, las Operaciones y la Tecnología que debe brindar el soporte necesario para cumplir con las operaciones diarias y satisfacer las necesidades de los clientes. </a:t>
            </a:r>
          </a:p>
          <a:p>
            <a:pPr marL="285750" indent="-285750" algn="just" fontAlgn="auto">
              <a:spcBef>
                <a:spcPts val="0"/>
              </a:spcBef>
              <a:spcAft>
                <a:spcPts val="0"/>
              </a:spcAft>
              <a:buFont typeface="Arial" panose="020B0604020202020204" pitchFamily="34" charset="0"/>
              <a:buChar char="•"/>
              <a:defRPr/>
            </a:pPr>
            <a:endParaRPr lang="es-PE" sz="1400" dirty="0">
              <a:latin typeface="Calibri" panose="020F0502020204030204" pitchFamily="34" charset="0"/>
              <a:cs typeface="Calibri" panose="020F0502020204030204" pitchFamily="34" charset="0"/>
            </a:endParaRPr>
          </a:p>
          <a:p>
            <a:pPr marL="285750" indent="-285750" algn="just" fontAlgn="auto">
              <a:spcBef>
                <a:spcPts val="0"/>
              </a:spcBef>
              <a:spcAft>
                <a:spcPts val="0"/>
              </a:spcAft>
              <a:buFont typeface="Arial" panose="020B0604020202020204" pitchFamily="34" charset="0"/>
              <a:buChar char="•"/>
              <a:defRPr/>
            </a:pPr>
            <a:r>
              <a:rPr lang="es-ES" sz="1400" dirty="0">
                <a:latin typeface="Calibri" panose="020F0502020204030204" pitchFamily="34" charset="0"/>
                <a:cs typeface="Calibri" panose="020F0502020204030204" pitchFamily="34" charset="0"/>
              </a:rPr>
              <a:t>Cuando ampliamos el concepto de “Gestión de Procesos” y lo integramos con las otras capas empresariales, entonces hablamos de “Gestión por procesos” también conocido como Business Process Management (BPM).</a:t>
            </a:r>
          </a:p>
          <a:p>
            <a:endParaRPr lang="en-US" sz="1600" b="1" dirty="0">
              <a:latin typeface="Calibri" charset="0"/>
              <a:ea typeface="Calibri" charset="0"/>
              <a:cs typeface="Calibri" charset="0"/>
            </a:endParaRPr>
          </a:p>
          <a:p>
            <a:endParaRPr lang="en-US" sz="1600" b="1" dirty="0">
              <a:latin typeface="Calibri" charset="0"/>
              <a:ea typeface="Calibri" charset="0"/>
              <a:cs typeface="Calibri" charset="0"/>
            </a:endParaRPr>
          </a:p>
          <a:p>
            <a:endParaRPr lang="en-US" sz="1600" b="1" dirty="0">
              <a:latin typeface="Calibri" charset="0"/>
              <a:ea typeface="Calibri" charset="0"/>
              <a:cs typeface="Calibri" charset="0"/>
            </a:endParaRPr>
          </a:p>
        </p:txBody>
      </p:sp>
      <p:sp>
        <p:nvSpPr>
          <p:cNvPr id="22" name="Rectángulo redondeado 21"/>
          <p:cNvSpPr/>
          <p:nvPr/>
        </p:nvSpPr>
        <p:spPr>
          <a:xfrm>
            <a:off x="5842577" y="916192"/>
            <a:ext cx="2077341" cy="399953"/>
          </a:xfrm>
          <a:prstGeom prst="roundRect">
            <a:avLst>
              <a:gd name="adj" fmla="val 13860"/>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dirty="0">
                <a:solidFill>
                  <a:schemeClr val="bg1"/>
                </a:solidFill>
                <a:latin typeface="Calibri" charset="0"/>
                <a:ea typeface="Calibri" charset="0"/>
                <a:cs typeface="Calibri" charset="0"/>
              </a:rPr>
              <a:t>GESTIÓN POR PROCESOS</a:t>
            </a:r>
          </a:p>
        </p:txBody>
      </p:sp>
      <p:pic>
        <p:nvPicPr>
          <p:cNvPr id="4" name="Imagen 3"/>
          <p:cNvPicPr>
            <a:picLocks noChangeAspect="1"/>
          </p:cNvPicPr>
          <p:nvPr/>
        </p:nvPicPr>
        <p:blipFill>
          <a:blip r:embed="rId4"/>
          <a:stretch>
            <a:fillRect/>
          </a:stretch>
        </p:blipFill>
        <p:spPr>
          <a:xfrm>
            <a:off x="7805044" y="1602490"/>
            <a:ext cx="355197" cy="399987"/>
          </a:xfrm>
          <a:prstGeom prst="rect">
            <a:avLst/>
          </a:prstGeom>
        </p:spPr>
      </p:pic>
      <p:sp>
        <p:nvSpPr>
          <p:cNvPr id="30" name="Rectángulo redondeado 29"/>
          <p:cNvSpPr/>
          <p:nvPr/>
        </p:nvSpPr>
        <p:spPr>
          <a:xfrm>
            <a:off x="5247731" y="2228566"/>
            <a:ext cx="3267033" cy="882190"/>
          </a:xfrm>
          <a:prstGeom prst="roundRect">
            <a:avLst>
              <a:gd name="adj" fmla="val 7848"/>
            </a:avLst>
          </a:prstGeom>
          <a:solidFill>
            <a:srgbClr val="D5CCE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0" bIns="0" rtlCol="0" anchor="t"/>
          <a:lstStyle/>
          <a:p>
            <a:r>
              <a:rPr lang="es-PE" sz="1400" b="1" dirty="0">
                <a:solidFill>
                  <a:srgbClr val="7150A0"/>
                </a:solidFill>
                <a:latin typeface="Calibri" charset="0"/>
                <a:ea typeface="Calibri" charset="0"/>
                <a:cs typeface="Calibri" charset="0"/>
              </a:rPr>
              <a:t>OPERACIONES</a:t>
            </a:r>
          </a:p>
        </p:txBody>
      </p:sp>
      <p:grpSp>
        <p:nvGrpSpPr>
          <p:cNvPr id="7" name="Agrupar 6"/>
          <p:cNvGrpSpPr/>
          <p:nvPr/>
        </p:nvGrpSpPr>
        <p:grpSpPr>
          <a:xfrm>
            <a:off x="5391972" y="2573061"/>
            <a:ext cx="2966977" cy="431804"/>
            <a:chOff x="3082724" y="3036888"/>
            <a:chExt cx="2619777" cy="335203"/>
          </a:xfrm>
        </p:grpSpPr>
        <p:sp>
          <p:nvSpPr>
            <p:cNvPr id="5" name="Pentágono 4"/>
            <p:cNvSpPr/>
            <p:nvPr/>
          </p:nvSpPr>
          <p:spPr>
            <a:xfrm>
              <a:off x="3082724" y="3036888"/>
              <a:ext cx="802511" cy="335203"/>
            </a:xfrm>
            <a:prstGeom prst="homePlate">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2" name="Pentágono 31"/>
            <p:cNvSpPr/>
            <p:nvPr/>
          </p:nvSpPr>
          <p:spPr>
            <a:xfrm>
              <a:off x="3991357" y="3036888"/>
              <a:ext cx="802511" cy="335203"/>
            </a:xfrm>
            <a:prstGeom prst="homePlate">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3" name="Pentágono 32"/>
            <p:cNvSpPr/>
            <p:nvPr/>
          </p:nvSpPr>
          <p:spPr>
            <a:xfrm>
              <a:off x="4899990" y="3036888"/>
              <a:ext cx="802511" cy="335203"/>
            </a:xfrm>
            <a:prstGeom prst="homePlate">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8" name="Flecha derecha 7"/>
          <p:cNvSpPr/>
          <p:nvPr/>
        </p:nvSpPr>
        <p:spPr>
          <a:xfrm>
            <a:off x="4926449" y="2600110"/>
            <a:ext cx="3898800" cy="404755"/>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b="1" dirty="0">
                <a:latin typeface="Calibri" charset="0"/>
                <a:ea typeface="Calibri" charset="0"/>
                <a:cs typeface="Calibri" charset="0"/>
              </a:rPr>
              <a:t>GESTIÓN DE PROCESOS</a:t>
            </a:r>
          </a:p>
        </p:txBody>
      </p:sp>
      <p:sp>
        <p:nvSpPr>
          <p:cNvPr id="34" name="Rectángulo redondeado 33"/>
          <p:cNvSpPr/>
          <p:nvPr/>
        </p:nvSpPr>
        <p:spPr>
          <a:xfrm>
            <a:off x="5242948" y="3219924"/>
            <a:ext cx="3267033" cy="626076"/>
          </a:xfrm>
          <a:prstGeom prst="roundRect">
            <a:avLst>
              <a:gd name="adj" fmla="val 9878"/>
            </a:avLst>
          </a:prstGeom>
          <a:solidFill>
            <a:srgbClr val="D5CCE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0" bIns="0" rtlCol="0" anchor="t"/>
          <a:lstStyle/>
          <a:p>
            <a:r>
              <a:rPr lang="es-PE" sz="1400" b="1" dirty="0">
                <a:solidFill>
                  <a:srgbClr val="7150A0"/>
                </a:solidFill>
                <a:latin typeface="Calibri" charset="0"/>
                <a:ea typeface="Calibri" charset="0"/>
                <a:cs typeface="Calibri" charset="0"/>
              </a:rPr>
              <a:t>TECNOLOGÍA</a:t>
            </a:r>
          </a:p>
        </p:txBody>
      </p:sp>
      <p:pic>
        <p:nvPicPr>
          <p:cNvPr id="36" name="Imagen 35"/>
          <p:cNvPicPr>
            <a:picLocks noChangeAspect="1"/>
          </p:cNvPicPr>
          <p:nvPr/>
        </p:nvPicPr>
        <p:blipFill>
          <a:blip r:embed="rId5"/>
          <a:stretch>
            <a:fillRect/>
          </a:stretch>
        </p:blipFill>
        <p:spPr>
          <a:xfrm>
            <a:off x="7982642" y="3337037"/>
            <a:ext cx="391850" cy="391850"/>
          </a:xfrm>
          <a:prstGeom prst="rect">
            <a:avLst/>
          </a:prstGeom>
        </p:spPr>
      </p:pic>
      <p:pic>
        <p:nvPicPr>
          <p:cNvPr id="37" name="Imagen 36"/>
          <p:cNvPicPr>
            <a:picLocks noChangeAspect="1"/>
          </p:cNvPicPr>
          <p:nvPr/>
        </p:nvPicPr>
        <p:blipFill>
          <a:blip r:embed="rId6"/>
          <a:stretch>
            <a:fillRect/>
          </a:stretch>
        </p:blipFill>
        <p:spPr>
          <a:xfrm>
            <a:off x="7417807" y="3338674"/>
            <a:ext cx="429346" cy="390213"/>
          </a:xfrm>
          <a:prstGeom prst="rect">
            <a:avLst/>
          </a:prstGeom>
        </p:spPr>
      </p:pic>
      <p:sp>
        <p:nvSpPr>
          <p:cNvPr id="38" name="Rectángulo redondeado 37"/>
          <p:cNvSpPr/>
          <p:nvPr/>
        </p:nvSpPr>
        <p:spPr>
          <a:xfrm>
            <a:off x="4862574" y="3985791"/>
            <a:ext cx="4031225" cy="626076"/>
          </a:xfrm>
          <a:prstGeom prst="roundRect">
            <a:avLst>
              <a:gd name="adj" fmla="val 9878"/>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PE" sz="1400">
                <a:solidFill>
                  <a:schemeClr val="bg1"/>
                </a:solidFill>
                <a:latin typeface="Calibri" charset="0"/>
                <a:ea typeface="Calibri" charset="0"/>
                <a:cs typeface="Calibri" charset="0"/>
              </a:rPr>
              <a:t>«Los procesos deben seguir la estrategia» </a:t>
            </a:r>
            <a:br>
              <a:rPr lang="es-PE" sz="1400">
                <a:solidFill>
                  <a:schemeClr val="bg1"/>
                </a:solidFill>
                <a:latin typeface="Calibri" charset="0"/>
                <a:ea typeface="Calibri" charset="0"/>
                <a:cs typeface="Calibri" charset="0"/>
              </a:rPr>
            </a:br>
            <a:r>
              <a:rPr lang="es-PE" sz="1400">
                <a:solidFill>
                  <a:schemeClr val="bg1"/>
                </a:solidFill>
                <a:latin typeface="Calibri" charset="0"/>
                <a:ea typeface="Calibri" charset="0"/>
                <a:cs typeface="Calibri" charset="0"/>
              </a:rPr>
              <a:t>y «La tecnología debe seguir a los procesos» </a:t>
            </a:r>
            <a:endParaRPr lang="es-PE" sz="1400" dirty="0">
              <a:solidFill>
                <a:schemeClr val="bg1"/>
              </a:solidFill>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1083728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uadroTexto 21">
            <a:extLst>
              <a:ext uri="{FF2B5EF4-FFF2-40B4-BE49-F238E27FC236}">
                <a16:creationId xmlns:a16="http://schemas.microsoft.com/office/drawing/2014/main" id="{54642E28-119B-4B67-B136-E55AF7914E2E}"/>
              </a:ext>
            </a:extLst>
          </p:cNvPr>
          <p:cNvSpPr txBox="1"/>
          <p:nvPr/>
        </p:nvSpPr>
        <p:spPr>
          <a:xfrm>
            <a:off x="506300" y="916895"/>
            <a:ext cx="8238838" cy="492443"/>
          </a:xfrm>
          <a:prstGeom prst="rect">
            <a:avLst/>
          </a:prstGeom>
          <a:noFill/>
          <a:ln w="28575">
            <a:noFill/>
            <a:prstDash val="dash"/>
          </a:ln>
        </p:spPr>
        <p:txBody>
          <a:bodyPr wrap="square" lIns="0" tIns="0" rIns="0" bIns="0" rtlCol="0">
            <a:spAutoFit/>
          </a:bodyPr>
          <a:lstStyle/>
          <a:p>
            <a:pPr marL="180975" indent="-180975">
              <a:buFont typeface="Arial" panose="020B0604020202020204" pitchFamily="34" charset="0"/>
              <a:buChar char="•"/>
            </a:pPr>
            <a:r>
              <a:rPr lang="es-PE" sz="1600" dirty="0">
                <a:latin typeface="Calibri" charset="0"/>
                <a:ea typeface="Calibri" charset="0"/>
                <a:cs typeface="Calibri" charset="0"/>
              </a:rPr>
              <a:t>BPM es una disciplina organizativa que permite a una empresa analizar, controlar y optimizar todos sus procesos de forma total e individual. </a:t>
            </a: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a:t>
            </a:r>
          </a:p>
        </p:txBody>
      </p:sp>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l="8654"/>
          <a:stretch/>
        </p:blipFill>
        <p:spPr>
          <a:xfrm>
            <a:off x="503237" y="1985131"/>
            <a:ext cx="5273793" cy="2449218"/>
          </a:xfrm>
          <a:prstGeom prst="rect">
            <a:avLst/>
          </a:prstGeom>
        </p:spPr>
      </p:pic>
      <p:sp>
        <p:nvSpPr>
          <p:cNvPr id="3" name="Rectángulo redondeado 2"/>
          <p:cNvSpPr/>
          <p:nvPr/>
        </p:nvSpPr>
        <p:spPr>
          <a:xfrm>
            <a:off x="5889523" y="2285508"/>
            <a:ext cx="2674374" cy="1848465"/>
          </a:xfrm>
          <a:prstGeom prst="roundRect">
            <a:avLst>
              <a:gd name="adj" fmla="val 6364"/>
            </a:avLst>
          </a:prstGeom>
          <a:solidFill>
            <a:srgbClr val="E4DDED"/>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r>
              <a:rPr lang="es-ES" sz="1600" dirty="0">
                <a:solidFill>
                  <a:schemeClr val="tx1"/>
                </a:solidFill>
                <a:latin typeface="Calibri" panose="020F0502020204030204" pitchFamily="34" charset="0"/>
                <a:cs typeface="Calibri" panose="020F0502020204030204" pitchFamily="34" charset="0"/>
              </a:rPr>
              <a:t>BPM proporciona un análisis actual e identifica áreas de oportunidad para crear una organización más eficiente y productiva.</a:t>
            </a:r>
            <a:endParaRPr lang="es-PE" sz="1600" dirty="0">
              <a:solidFill>
                <a:schemeClr val="tx1"/>
              </a:solidFill>
              <a:latin typeface="Calibri" panose="020F0502020204030204" pitchFamily="34" charset="0"/>
              <a:ea typeface="Calibri" charset="0"/>
              <a:cs typeface="Calibri" panose="020F0502020204030204" pitchFamily="34" charset="0"/>
            </a:endParaRPr>
          </a:p>
        </p:txBody>
      </p:sp>
    </p:spTree>
    <p:custDataLst>
      <p:tags r:id="rId1"/>
    </p:custDataLst>
    <p:extLst>
      <p:ext uri="{BB962C8B-B14F-4D97-AF65-F5344CB8AC3E}">
        <p14:creationId xmlns:p14="http://schemas.microsoft.com/office/powerpoint/2010/main" val="1677636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6" name="Rectángulo 5"/>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5" name="Imagen 4"/>
          <p:cNvPicPr>
            <a:picLocks noChangeAspect="1"/>
          </p:cNvPicPr>
          <p:nvPr/>
        </p:nvPicPr>
        <p:blipFill>
          <a:blip r:embed="rId3"/>
          <a:stretch>
            <a:fillRect/>
          </a:stretch>
        </p:blipFill>
        <p:spPr>
          <a:xfrm>
            <a:off x="2538613" y="2211377"/>
            <a:ext cx="202176" cy="208211"/>
          </a:xfrm>
          <a:prstGeom prst="rect">
            <a:avLst/>
          </a:prstGeom>
        </p:spPr>
      </p:pic>
      <p:pic>
        <p:nvPicPr>
          <p:cNvPr id="8" name="Imagen 7">
            <a:extLst>
              <a:ext uri="{FF2B5EF4-FFF2-40B4-BE49-F238E27FC236}">
                <a16:creationId xmlns:a16="http://schemas.microsoft.com/office/drawing/2014/main" id="{2CD7628C-6304-5D4B-BA7D-591238143DE2}"/>
              </a:ext>
            </a:extLst>
          </p:cNvPr>
          <p:cNvPicPr>
            <a:picLocks noChangeAspect="1"/>
          </p:cNvPicPr>
          <p:nvPr/>
        </p:nvPicPr>
        <p:blipFill>
          <a:blip r:embed="rId3"/>
          <a:stretch>
            <a:fillRect/>
          </a:stretch>
        </p:blipFill>
        <p:spPr>
          <a:xfrm>
            <a:off x="2528619" y="2194222"/>
            <a:ext cx="202176" cy="208211"/>
          </a:xfrm>
          <a:prstGeom prst="rect">
            <a:avLst/>
          </a:prstGeom>
        </p:spPr>
      </p:pic>
      <p:pic>
        <p:nvPicPr>
          <p:cNvPr id="3" name="Imagen 2"/>
          <p:cNvPicPr>
            <a:picLocks noChangeAspect="1"/>
          </p:cNvPicPr>
          <p:nvPr/>
        </p:nvPicPr>
        <p:blipFill>
          <a:blip r:embed="rId4">
            <a:alphaModFix amt="16000"/>
          </a:blip>
          <a:stretch>
            <a:fillRect/>
          </a:stretch>
        </p:blipFill>
        <p:spPr>
          <a:xfrm>
            <a:off x="334433" y="3817749"/>
            <a:ext cx="809264" cy="809264"/>
          </a:xfrm>
          <a:prstGeom prst="rect">
            <a:avLst/>
          </a:prstGeom>
        </p:spPr>
      </p:pic>
    </p:spTree>
    <p:extLst>
      <p:ext uri="{BB962C8B-B14F-4D97-AF65-F5344CB8AC3E}">
        <p14:creationId xmlns:p14="http://schemas.microsoft.com/office/powerpoint/2010/main" val="1941559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1902604-B92F-4DA1-A0D6-248416320765}"/>
              </a:ext>
            </a:extLst>
          </p:cNvPr>
          <p:cNvPicPr>
            <a:picLocks noChangeAspect="1"/>
          </p:cNvPicPr>
          <p:nvPr/>
        </p:nvPicPr>
        <p:blipFill>
          <a:blip r:embed="rId2"/>
          <a:stretch>
            <a:fillRect/>
          </a:stretch>
        </p:blipFill>
        <p:spPr>
          <a:xfrm>
            <a:off x="1136138" y="709371"/>
            <a:ext cx="7305675" cy="3924300"/>
          </a:xfrm>
          <a:prstGeom prst="rect">
            <a:avLst/>
          </a:prstGeom>
          <a:ln>
            <a:solidFill>
              <a:schemeClr val="tx1"/>
            </a:solidFill>
          </a:ln>
        </p:spPr>
      </p:pic>
    </p:spTree>
    <p:extLst>
      <p:ext uri="{BB962C8B-B14F-4D97-AF65-F5344CB8AC3E}">
        <p14:creationId xmlns:p14="http://schemas.microsoft.com/office/powerpoint/2010/main" val="2693850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2" y="3169972"/>
            <a:ext cx="7328415" cy="387798"/>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Bold" charset="0"/>
                <a:ea typeface="Graphik Bold" charset="0"/>
                <a:cs typeface="Graphik Bold" charset="0"/>
              </a:rPr>
              <a:t>BPMN</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722424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3" name="object 7"/>
          <p:cNvSpPr txBox="1"/>
          <p:nvPr/>
        </p:nvSpPr>
        <p:spPr>
          <a:xfrm>
            <a:off x="506728" y="917579"/>
            <a:ext cx="4747443" cy="3616375"/>
          </a:xfrm>
          <a:prstGeom prst="rect">
            <a:avLst/>
          </a:prstGeom>
        </p:spPr>
        <p:txBody>
          <a:bodyPr vert="horz" wrap="square" lIns="0" tIns="0" rIns="0" bIns="0" rtlCol="0">
            <a:spAutoFit/>
          </a:bodyPr>
          <a:lstStyle/>
          <a:p>
            <a:pPr>
              <a:spcAft>
                <a:spcPts val="600"/>
              </a:spcAft>
            </a:pPr>
            <a:r>
              <a:rPr lang="en-US" sz="1600" b="1" dirty="0">
                <a:latin typeface="Calibri" charset="0"/>
                <a:ea typeface="Calibri" charset="0"/>
                <a:cs typeface="Calibri" charset="0"/>
              </a:rPr>
              <a:t>¿QUE ES BPMN?</a:t>
            </a:r>
          </a:p>
          <a:p>
            <a:endParaRPr lang="es-ES" sz="1600" dirty="0">
              <a:latin typeface="Calibri" charset="0"/>
              <a:ea typeface="Calibri" charset="0"/>
              <a:cs typeface="Calibri" charset="0"/>
            </a:endParaRPr>
          </a:p>
          <a:p>
            <a:pPr marL="285750" indent="-285750" algn="just">
              <a:buFont typeface="Arial" panose="020B0604020202020204" pitchFamily="34" charset="0"/>
              <a:buChar char="•"/>
            </a:pPr>
            <a:r>
              <a:rPr lang="es-ES" sz="1600" dirty="0">
                <a:latin typeface="Calibri" panose="020F0502020204030204" pitchFamily="34" charset="0"/>
                <a:cs typeface="Calibri" panose="020F0502020204030204" pitchFamily="34" charset="0"/>
              </a:rPr>
              <a:t>BPMN es una notación gráfica estandarizada </a:t>
            </a:r>
            <a:r>
              <a:rPr lang="es-PE" sz="1600" dirty="0">
                <a:latin typeface="Calibri" panose="020F0502020204030204" pitchFamily="34" charset="0"/>
                <a:cs typeface="Calibri" panose="020F0502020204030204" pitchFamily="34" charset="0"/>
              </a:rPr>
              <a:t>basada en diagramas de flujo para definir procesos de negocio.</a:t>
            </a:r>
          </a:p>
          <a:p>
            <a:pPr marL="285750" indent="-285750" algn="just">
              <a:buFont typeface="Arial" panose="020B0604020202020204" pitchFamily="34" charset="0"/>
              <a:buChar char="•"/>
            </a:pPr>
            <a:endParaRPr lang="es-ES" sz="1600" dirty="0">
              <a:latin typeface="Calibri" panose="020F0502020204030204" pitchFamily="34" charset="0"/>
              <a:ea typeface="Calibri" charset="0"/>
              <a:cs typeface="Calibri" panose="020F0502020204030204" pitchFamily="34" charset="0"/>
            </a:endParaRPr>
          </a:p>
          <a:p>
            <a:pPr marL="285750" indent="-285750" algn="just">
              <a:buFont typeface="Arial" panose="020B0604020202020204" pitchFamily="34" charset="0"/>
              <a:buChar char="•"/>
            </a:pPr>
            <a:r>
              <a:rPr lang="es-ES" sz="1600" dirty="0">
                <a:latin typeface="Calibri" panose="020F0502020204030204" pitchFamily="34" charset="0"/>
                <a:cs typeface="Calibri" panose="020F0502020204030204" pitchFamily="34" charset="0"/>
              </a:rPr>
              <a:t>Modela tanto la secuencia de actividades como los datos o mensajes intercambiados entre los distintos </a:t>
            </a:r>
            <a:r>
              <a:rPr lang="es-PE" sz="1600" dirty="0">
                <a:latin typeface="Calibri" panose="020F0502020204030204" pitchFamily="34" charset="0"/>
                <a:cs typeface="Calibri" panose="020F0502020204030204" pitchFamily="34" charset="0"/>
              </a:rPr>
              <a:t>participantes de un proceso.</a:t>
            </a:r>
          </a:p>
          <a:p>
            <a:pPr marL="285750" indent="-285750" algn="just">
              <a:buFont typeface="Arial" panose="020B0604020202020204" pitchFamily="34" charset="0"/>
              <a:buChar char="•"/>
            </a:pPr>
            <a:endParaRPr lang="es-ES" sz="1600" dirty="0">
              <a:latin typeface="Calibri" panose="020F0502020204030204" pitchFamily="34" charset="0"/>
              <a:ea typeface="Calibri" charset="0"/>
              <a:cs typeface="Calibri" panose="020F0502020204030204" pitchFamily="34" charset="0"/>
            </a:endParaRPr>
          </a:p>
          <a:p>
            <a:pPr marL="285750" indent="-285750" algn="just">
              <a:buFont typeface="Arial" panose="020B0604020202020204" pitchFamily="34" charset="0"/>
              <a:buChar char="•"/>
            </a:pPr>
            <a:r>
              <a:rPr lang="es-ES" sz="1600" dirty="0">
                <a:latin typeface="Calibri" panose="020F0502020204030204" pitchFamily="34" charset="0"/>
                <a:cs typeface="Calibri" panose="020F0502020204030204" pitchFamily="34" charset="0"/>
              </a:rPr>
              <a:t>Se integra a los nuevos conceptos de la administración de procesos de negocio (BPM) que busca la integración de la gestión con las </a:t>
            </a:r>
            <a:r>
              <a:rPr lang="es-ES" sz="1600" dirty="0" err="1">
                <a:latin typeface="Calibri" panose="020F0502020204030204" pitchFamily="34" charset="0"/>
                <a:cs typeface="Calibri" panose="020F0502020204030204" pitchFamily="34" charset="0"/>
              </a:rPr>
              <a:t>TICs</a:t>
            </a:r>
            <a:r>
              <a:rPr lang="es-ES" sz="1600" dirty="0">
                <a:latin typeface="Calibri" panose="020F0502020204030204" pitchFamily="34" charset="0"/>
                <a:cs typeface="Calibri" panose="020F0502020204030204" pitchFamily="34" charset="0"/>
              </a:rPr>
              <a:t>.</a:t>
            </a:r>
            <a:endParaRPr lang="es-PE" sz="1600" dirty="0">
              <a:latin typeface="Calibri" panose="020F0502020204030204" pitchFamily="34" charset="0"/>
              <a:ea typeface="Calibri" charset="0"/>
              <a:cs typeface="Calibri" panose="020F0502020204030204" pitchFamily="34" charset="0"/>
            </a:endParaRPr>
          </a:p>
          <a:p>
            <a:endParaRPr lang="en-US" sz="1600" b="1" dirty="0">
              <a:latin typeface="Calibri" charset="0"/>
              <a:ea typeface="Calibri" charset="0"/>
              <a:cs typeface="Calibri" charset="0"/>
            </a:endParaRPr>
          </a:p>
        </p:txBody>
      </p:sp>
      <p:pic>
        <p:nvPicPr>
          <p:cNvPr id="4" name="Imagen 3"/>
          <p:cNvPicPr>
            <a:picLocks noChangeAspect="1"/>
          </p:cNvPicPr>
          <p:nvPr/>
        </p:nvPicPr>
        <p:blipFill rotWithShape="1">
          <a:blip r:embed="rId3" cstate="print">
            <a:extLst>
              <a:ext uri="{28A0092B-C50C-407E-A947-70E740481C1C}">
                <a14:useLocalDpi xmlns:a14="http://schemas.microsoft.com/office/drawing/2010/main" val="0"/>
              </a:ext>
            </a:extLst>
          </a:blip>
          <a:srcRect l="8547" t="5310" r="9750" b="10642"/>
          <a:stretch/>
        </p:blipFill>
        <p:spPr>
          <a:xfrm>
            <a:off x="5589095" y="1509486"/>
            <a:ext cx="3346859" cy="2295295"/>
          </a:xfrm>
          <a:prstGeom prst="rect">
            <a:avLst/>
          </a:prstGeom>
        </p:spPr>
      </p:pic>
    </p:spTree>
    <p:extLst>
      <p:ext uri="{BB962C8B-B14F-4D97-AF65-F5344CB8AC3E}">
        <p14:creationId xmlns:p14="http://schemas.microsoft.com/office/powerpoint/2010/main" val="933117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n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0294" y="1329987"/>
            <a:ext cx="2605394" cy="1225155"/>
          </a:xfrm>
          <a:prstGeom prst="rect">
            <a:avLst/>
          </a:prstGeom>
        </p:spPr>
      </p:pic>
      <p:sp>
        <p:nvSpPr>
          <p:cNvPr id="13"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4" name="object 7"/>
          <p:cNvSpPr txBox="1"/>
          <p:nvPr/>
        </p:nvSpPr>
        <p:spPr>
          <a:xfrm>
            <a:off x="506728" y="917579"/>
            <a:ext cx="8168960" cy="246221"/>
          </a:xfrm>
          <a:prstGeom prst="rect">
            <a:avLst/>
          </a:prstGeom>
        </p:spPr>
        <p:txBody>
          <a:bodyPr vert="horz" wrap="square" lIns="0" tIns="0" rIns="0" bIns="0" rtlCol="0">
            <a:spAutoFit/>
          </a:bodyPr>
          <a:lstStyle/>
          <a:p>
            <a:pPr>
              <a:spcAft>
                <a:spcPts val="600"/>
              </a:spcAft>
            </a:pPr>
            <a:r>
              <a:rPr lang="en-US" sz="1600" b="1" dirty="0">
                <a:latin typeface="Calibri" charset="0"/>
                <a:ea typeface="Calibri" charset="0"/>
                <a:cs typeface="Calibri" charset="0"/>
              </a:rPr>
              <a:t>¿QUE ES BPMN?</a:t>
            </a:r>
          </a:p>
        </p:txBody>
      </p:sp>
      <p:grpSp>
        <p:nvGrpSpPr>
          <p:cNvPr id="3" name="Agrupar 2"/>
          <p:cNvGrpSpPr/>
          <p:nvPr/>
        </p:nvGrpSpPr>
        <p:grpSpPr>
          <a:xfrm>
            <a:off x="503238" y="1341033"/>
            <a:ext cx="8172450" cy="3875025"/>
            <a:chOff x="503238" y="1341033"/>
            <a:chExt cx="8568846" cy="3875025"/>
          </a:xfrm>
        </p:grpSpPr>
        <p:grpSp>
          <p:nvGrpSpPr>
            <p:cNvPr id="2" name="Agrupar 1"/>
            <p:cNvGrpSpPr/>
            <p:nvPr/>
          </p:nvGrpSpPr>
          <p:grpSpPr>
            <a:xfrm>
              <a:off x="503238" y="1341033"/>
              <a:ext cx="2723858" cy="3875025"/>
              <a:chOff x="756761" y="1565440"/>
              <a:chExt cx="3095660" cy="3875025"/>
            </a:xfrm>
          </p:grpSpPr>
          <p:sp>
            <p:nvSpPr>
              <p:cNvPr id="18" name="Rectángulo 17"/>
              <p:cNvSpPr/>
              <p:nvPr/>
            </p:nvSpPr>
            <p:spPr>
              <a:xfrm>
                <a:off x="756761" y="2780289"/>
                <a:ext cx="3086671" cy="257877"/>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a:latin typeface="Calibri" charset="0"/>
                  <a:ea typeface="Calibri" charset="0"/>
                  <a:cs typeface="Calibri" charset="0"/>
                </a:endParaRPr>
              </a:p>
            </p:txBody>
          </p:sp>
          <p:grpSp>
            <p:nvGrpSpPr>
              <p:cNvPr id="15" name="Agrupar 14"/>
              <p:cNvGrpSpPr/>
              <p:nvPr/>
            </p:nvGrpSpPr>
            <p:grpSpPr>
              <a:xfrm>
                <a:off x="756761" y="1565440"/>
                <a:ext cx="3095660" cy="3875025"/>
                <a:chOff x="1400926" y="1469440"/>
                <a:chExt cx="2718587" cy="3541500"/>
              </a:xfrm>
            </p:grpSpPr>
            <p:sp>
              <p:nvSpPr>
                <p:cNvPr id="16" name="Rectángulo redondeado 15"/>
                <p:cNvSpPr/>
                <p:nvPr/>
              </p:nvSpPr>
              <p:spPr>
                <a:xfrm>
                  <a:off x="1400926" y="2692024"/>
                  <a:ext cx="2718587" cy="2318916"/>
                </a:xfrm>
                <a:prstGeom prst="roundRect">
                  <a:avLst>
                    <a:gd name="adj" fmla="val 3391"/>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t"/>
                <a:lstStyle/>
                <a:p>
                  <a:pPr lvl="0" defTabSz="577850">
                    <a:lnSpc>
                      <a:spcPct val="90000"/>
                    </a:lnSpc>
                    <a:spcAft>
                      <a:spcPct val="35000"/>
                    </a:spcAft>
                  </a:pPr>
                  <a:r>
                    <a:rPr lang="es-ES" sz="1400" dirty="0">
                      <a:latin typeface="Calibri" charset="0"/>
                      <a:ea typeface="Calibri" charset="0"/>
                      <a:cs typeface="Calibri" charset="0"/>
                    </a:rPr>
                    <a:t>BPMN proporciona un lenguaje común para que las partes involucradas puedan comunicar los procesos de forma clara, completa y eficiente. De esta forma BPMN define la notación </a:t>
                  </a:r>
                  <a:br>
                    <a:rPr lang="es-ES" sz="1400" dirty="0">
                      <a:latin typeface="Calibri" charset="0"/>
                      <a:ea typeface="Calibri" charset="0"/>
                      <a:cs typeface="Calibri" charset="0"/>
                    </a:rPr>
                  </a:br>
                  <a:r>
                    <a:rPr lang="es-ES" sz="1400" dirty="0">
                      <a:latin typeface="Calibri" charset="0"/>
                      <a:ea typeface="Calibri" charset="0"/>
                      <a:cs typeface="Calibri" charset="0"/>
                    </a:rPr>
                    <a:t>y semántica de un </a:t>
                  </a:r>
                  <a:br>
                    <a:rPr lang="es-ES" sz="1400" dirty="0">
                      <a:latin typeface="Calibri" charset="0"/>
                      <a:ea typeface="Calibri" charset="0"/>
                      <a:cs typeface="Calibri" charset="0"/>
                    </a:rPr>
                  </a:br>
                  <a:r>
                    <a:rPr lang="es-ES" sz="1400" dirty="0">
                      <a:latin typeface="Calibri" charset="0"/>
                      <a:ea typeface="Calibri" charset="0"/>
                      <a:cs typeface="Calibri" charset="0"/>
                    </a:rPr>
                    <a:t>Diagrama de Procesos de Negocio (Business Process Diagram, BPD).</a:t>
                  </a:r>
                  <a:endParaRPr lang="es-PE" sz="1400" dirty="0">
                    <a:latin typeface="Calibri" charset="0"/>
                    <a:ea typeface="Calibri" charset="0"/>
                    <a:cs typeface="Calibri" charset="0"/>
                  </a:endParaRPr>
                </a:p>
              </p:txBody>
            </p:sp>
            <p:sp>
              <p:nvSpPr>
                <p:cNvPr id="17" name="Rectángulo redondeado 16"/>
                <p:cNvSpPr/>
                <p:nvPr/>
              </p:nvSpPr>
              <p:spPr>
                <a:xfrm>
                  <a:off x="1406425" y="1469440"/>
                  <a:ext cx="2713088" cy="3541500"/>
                </a:xfrm>
                <a:prstGeom prst="roundRect">
                  <a:avLst>
                    <a:gd name="adj" fmla="val 3822"/>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432000" rtlCol="0" anchor="t"/>
                <a:lstStyle/>
                <a:p>
                  <a:pPr algn="ctr"/>
                  <a:endParaRPr lang="es-PE" sz="1400" b="1" dirty="0">
                    <a:solidFill>
                      <a:schemeClr val="tx1"/>
                    </a:solidFill>
                    <a:latin typeface="Calibri" charset="0"/>
                    <a:ea typeface="Calibri" charset="0"/>
                    <a:cs typeface="Calibri" charset="0"/>
                  </a:endParaRPr>
                </a:p>
                <a:p>
                  <a:pPr algn="ctr"/>
                  <a:endParaRPr lang="es-PE" sz="1400" b="1" dirty="0">
                    <a:solidFill>
                      <a:schemeClr val="tx1"/>
                    </a:solidFill>
                    <a:latin typeface="Calibri" charset="0"/>
                    <a:ea typeface="Calibri" charset="0"/>
                    <a:cs typeface="Calibri" charset="0"/>
                  </a:endParaRPr>
                </a:p>
                <a:p>
                  <a:pPr algn="ctr"/>
                  <a:endParaRPr lang="es-PE" sz="1400" b="1" dirty="0">
                    <a:solidFill>
                      <a:schemeClr val="tx1"/>
                    </a:solidFill>
                    <a:latin typeface="Calibri" charset="0"/>
                    <a:ea typeface="Calibri" charset="0"/>
                    <a:cs typeface="Calibri" charset="0"/>
                  </a:endParaRPr>
                </a:p>
                <a:p>
                  <a:pPr algn="ctr"/>
                  <a:endParaRPr lang="es-PE" sz="1400" b="1" dirty="0">
                    <a:solidFill>
                      <a:schemeClr val="tx1"/>
                    </a:solidFill>
                    <a:latin typeface="Calibri" charset="0"/>
                    <a:ea typeface="Calibri" charset="0"/>
                    <a:cs typeface="Calibri" charset="0"/>
                  </a:endParaRPr>
                </a:p>
              </p:txBody>
            </p:sp>
          </p:grpSp>
        </p:grpSp>
        <p:grpSp>
          <p:nvGrpSpPr>
            <p:cNvPr id="20" name="Agrupar 19"/>
            <p:cNvGrpSpPr/>
            <p:nvPr/>
          </p:nvGrpSpPr>
          <p:grpSpPr>
            <a:xfrm>
              <a:off x="3425732" y="1341033"/>
              <a:ext cx="2723858" cy="3875025"/>
              <a:chOff x="756761" y="1565440"/>
              <a:chExt cx="3095660" cy="3875025"/>
            </a:xfrm>
          </p:grpSpPr>
          <p:sp>
            <p:nvSpPr>
              <p:cNvPr id="21" name="Rectángulo 20"/>
              <p:cNvSpPr/>
              <p:nvPr/>
            </p:nvSpPr>
            <p:spPr>
              <a:xfrm>
                <a:off x="756761" y="2780289"/>
                <a:ext cx="3086671" cy="257877"/>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a:latin typeface="Calibri" charset="0"/>
                  <a:ea typeface="Calibri" charset="0"/>
                  <a:cs typeface="Calibri" charset="0"/>
                </a:endParaRPr>
              </a:p>
            </p:txBody>
          </p:sp>
          <p:grpSp>
            <p:nvGrpSpPr>
              <p:cNvPr id="22" name="Agrupar 21"/>
              <p:cNvGrpSpPr/>
              <p:nvPr/>
            </p:nvGrpSpPr>
            <p:grpSpPr>
              <a:xfrm>
                <a:off x="756761" y="1565440"/>
                <a:ext cx="3095660" cy="3875025"/>
                <a:chOff x="1400926" y="1469440"/>
                <a:chExt cx="2718587" cy="3541500"/>
              </a:xfrm>
            </p:grpSpPr>
            <p:sp>
              <p:nvSpPr>
                <p:cNvPr id="23" name="Rectángulo redondeado 22"/>
                <p:cNvSpPr/>
                <p:nvPr/>
              </p:nvSpPr>
              <p:spPr>
                <a:xfrm>
                  <a:off x="1400926" y="2692024"/>
                  <a:ext cx="2718587" cy="2318916"/>
                </a:xfrm>
                <a:prstGeom prst="roundRect">
                  <a:avLst>
                    <a:gd name="adj" fmla="val 3391"/>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t"/>
                <a:lstStyle/>
                <a:p>
                  <a:pPr lvl="0" defTabSz="577850">
                    <a:lnSpc>
                      <a:spcPct val="90000"/>
                    </a:lnSpc>
                    <a:spcAft>
                      <a:spcPct val="35000"/>
                    </a:spcAft>
                  </a:pPr>
                  <a:r>
                    <a:rPr lang="es-ES" sz="1400" dirty="0">
                      <a:latin typeface="Calibri" charset="0"/>
                      <a:ea typeface="Calibri" charset="0"/>
                      <a:cs typeface="Calibri" charset="0"/>
                    </a:rPr>
                    <a:t>BPD es un diagrama diseñado para representar gráficamente la secuencia de todas las actividades que ocurren durante un proceso, basado en la técnica de “Flow Chart”, incluye además toda la información que se considera necesaria para el análisis.</a:t>
                  </a:r>
                  <a:endParaRPr lang="es-PE" sz="1400" dirty="0">
                    <a:latin typeface="Calibri" charset="0"/>
                    <a:ea typeface="Calibri" charset="0"/>
                    <a:cs typeface="Calibri" charset="0"/>
                  </a:endParaRPr>
                </a:p>
              </p:txBody>
            </p:sp>
            <p:sp>
              <p:nvSpPr>
                <p:cNvPr id="24" name="Rectángulo redondeado 23"/>
                <p:cNvSpPr/>
                <p:nvPr/>
              </p:nvSpPr>
              <p:spPr>
                <a:xfrm>
                  <a:off x="1406425" y="1469440"/>
                  <a:ext cx="2713088" cy="3541500"/>
                </a:xfrm>
                <a:prstGeom prst="roundRect">
                  <a:avLst>
                    <a:gd name="adj" fmla="val 4679"/>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432000" rtlCol="0" anchor="t"/>
                <a:lstStyle/>
                <a:p>
                  <a:pPr algn="ctr"/>
                  <a:endParaRPr lang="es-PE" sz="1400" b="1" dirty="0">
                    <a:solidFill>
                      <a:schemeClr val="tx1"/>
                    </a:solidFill>
                    <a:latin typeface="Calibri" charset="0"/>
                    <a:ea typeface="Calibri" charset="0"/>
                    <a:cs typeface="Calibri" charset="0"/>
                  </a:endParaRPr>
                </a:p>
                <a:p>
                  <a:pPr algn="ctr"/>
                  <a:endParaRPr lang="es-PE" sz="1400" b="1" dirty="0">
                    <a:solidFill>
                      <a:schemeClr val="tx1"/>
                    </a:solidFill>
                    <a:latin typeface="Calibri" charset="0"/>
                    <a:ea typeface="Calibri" charset="0"/>
                    <a:cs typeface="Calibri" charset="0"/>
                  </a:endParaRPr>
                </a:p>
                <a:p>
                  <a:pPr algn="ctr"/>
                  <a:endParaRPr lang="es-PE" sz="1400" b="1" dirty="0">
                    <a:solidFill>
                      <a:schemeClr val="tx1"/>
                    </a:solidFill>
                    <a:latin typeface="Calibri" charset="0"/>
                    <a:ea typeface="Calibri" charset="0"/>
                    <a:cs typeface="Calibri" charset="0"/>
                  </a:endParaRPr>
                </a:p>
                <a:p>
                  <a:pPr algn="ctr"/>
                  <a:endParaRPr lang="es-PE" sz="1400" b="1" dirty="0">
                    <a:solidFill>
                      <a:schemeClr val="tx1"/>
                    </a:solidFill>
                    <a:latin typeface="Calibri" charset="0"/>
                    <a:ea typeface="Calibri" charset="0"/>
                    <a:cs typeface="Calibri" charset="0"/>
                  </a:endParaRPr>
                </a:p>
              </p:txBody>
            </p:sp>
          </p:grpSp>
        </p:grpSp>
        <p:grpSp>
          <p:nvGrpSpPr>
            <p:cNvPr id="28" name="Agrupar 27"/>
            <p:cNvGrpSpPr/>
            <p:nvPr/>
          </p:nvGrpSpPr>
          <p:grpSpPr>
            <a:xfrm>
              <a:off x="6348226" y="1341033"/>
              <a:ext cx="2723858" cy="3875025"/>
              <a:chOff x="756761" y="1565440"/>
              <a:chExt cx="3095660" cy="3875025"/>
            </a:xfrm>
          </p:grpSpPr>
          <p:sp>
            <p:nvSpPr>
              <p:cNvPr id="29" name="Rectángulo 28"/>
              <p:cNvSpPr/>
              <p:nvPr/>
            </p:nvSpPr>
            <p:spPr>
              <a:xfrm>
                <a:off x="756761" y="2780289"/>
                <a:ext cx="3086671" cy="257877"/>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a:latin typeface="Calibri" charset="0"/>
                  <a:ea typeface="Calibri" charset="0"/>
                  <a:cs typeface="Calibri" charset="0"/>
                </a:endParaRPr>
              </a:p>
            </p:txBody>
          </p:sp>
          <p:grpSp>
            <p:nvGrpSpPr>
              <p:cNvPr id="30" name="Agrupar 29"/>
              <p:cNvGrpSpPr/>
              <p:nvPr/>
            </p:nvGrpSpPr>
            <p:grpSpPr>
              <a:xfrm>
                <a:off x="756761" y="1565440"/>
                <a:ext cx="3095660" cy="3875025"/>
                <a:chOff x="1400926" y="1469440"/>
                <a:chExt cx="2718587" cy="3541500"/>
              </a:xfrm>
            </p:grpSpPr>
            <p:sp>
              <p:nvSpPr>
                <p:cNvPr id="31" name="Rectángulo redondeado 30"/>
                <p:cNvSpPr/>
                <p:nvPr/>
              </p:nvSpPr>
              <p:spPr>
                <a:xfrm>
                  <a:off x="1400926" y="2692024"/>
                  <a:ext cx="2718587" cy="2318916"/>
                </a:xfrm>
                <a:prstGeom prst="roundRect">
                  <a:avLst>
                    <a:gd name="adj" fmla="val 3391"/>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t"/>
                <a:lstStyle/>
                <a:p>
                  <a:pPr lvl="0" defTabSz="577850">
                    <a:lnSpc>
                      <a:spcPct val="90000"/>
                    </a:lnSpc>
                    <a:spcAft>
                      <a:spcPct val="35000"/>
                    </a:spcAft>
                  </a:pPr>
                  <a:r>
                    <a:rPr lang="es-ES" sz="1400" dirty="0">
                      <a:latin typeface="Calibri" charset="0"/>
                      <a:ea typeface="Calibri" charset="0"/>
                      <a:cs typeface="Calibri" charset="0"/>
                    </a:rPr>
                    <a:t>BPD es un diagrama diseñado para ser usado por los analistas, quienes diseñan, controlan y gestionan procesos. </a:t>
                  </a:r>
                  <a:endParaRPr lang="es-PE" sz="1400" dirty="0">
                    <a:latin typeface="Calibri" charset="0"/>
                    <a:ea typeface="Calibri" charset="0"/>
                    <a:cs typeface="Calibri" charset="0"/>
                  </a:endParaRPr>
                </a:p>
              </p:txBody>
            </p:sp>
            <p:sp>
              <p:nvSpPr>
                <p:cNvPr id="32" name="Rectángulo redondeado 31"/>
                <p:cNvSpPr/>
                <p:nvPr/>
              </p:nvSpPr>
              <p:spPr>
                <a:xfrm>
                  <a:off x="1406425" y="1469440"/>
                  <a:ext cx="2713088" cy="3541500"/>
                </a:xfrm>
                <a:prstGeom prst="roundRect">
                  <a:avLst>
                    <a:gd name="adj" fmla="val 4557"/>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432000" rtlCol="0" anchor="t"/>
                <a:lstStyle/>
                <a:p>
                  <a:pPr algn="ctr"/>
                  <a:endParaRPr lang="es-PE" sz="1400" b="1" dirty="0">
                    <a:solidFill>
                      <a:schemeClr val="tx1"/>
                    </a:solidFill>
                    <a:latin typeface="Calibri" charset="0"/>
                    <a:ea typeface="Calibri" charset="0"/>
                    <a:cs typeface="Calibri" charset="0"/>
                  </a:endParaRPr>
                </a:p>
                <a:p>
                  <a:pPr algn="ctr"/>
                  <a:endParaRPr lang="es-PE" sz="1400" b="1" dirty="0">
                    <a:solidFill>
                      <a:schemeClr val="tx1"/>
                    </a:solidFill>
                    <a:latin typeface="Calibri" charset="0"/>
                    <a:ea typeface="Calibri" charset="0"/>
                    <a:cs typeface="Calibri" charset="0"/>
                  </a:endParaRPr>
                </a:p>
                <a:p>
                  <a:pPr algn="ctr"/>
                  <a:endParaRPr lang="es-PE" sz="1400" b="1" dirty="0">
                    <a:solidFill>
                      <a:schemeClr val="tx1"/>
                    </a:solidFill>
                    <a:latin typeface="Calibri" charset="0"/>
                    <a:ea typeface="Calibri" charset="0"/>
                    <a:cs typeface="Calibri" charset="0"/>
                  </a:endParaRPr>
                </a:p>
                <a:p>
                  <a:pPr algn="ctr"/>
                  <a:endParaRPr lang="es-PE" sz="1400" b="1" dirty="0">
                    <a:solidFill>
                      <a:schemeClr val="tx1"/>
                    </a:solidFill>
                    <a:latin typeface="Calibri" charset="0"/>
                    <a:ea typeface="Calibri" charset="0"/>
                    <a:cs typeface="Calibri" charset="0"/>
                  </a:endParaRPr>
                </a:p>
              </p:txBody>
            </p:sp>
          </p:grpSp>
        </p:grpSp>
      </p:grpSp>
      <p:sp>
        <p:nvSpPr>
          <p:cNvPr id="33" name="Flecha izquierda y derecha 32"/>
          <p:cNvSpPr/>
          <p:nvPr/>
        </p:nvSpPr>
        <p:spPr>
          <a:xfrm>
            <a:off x="1237051" y="4745547"/>
            <a:ext cx="6710078" cy="362356"/>
          </a:xfrm>
          <a:prstGeom prst="leftRightArrow">
            <a:avLst/>
          </a:prstGeom>
          <a:solidFill>
            <a:srgbClr val="FEC212"/>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pic>
        <p:nvPicPr>
          <p:cNvPr id="4" name="Imagen 3"/>
          <p:cNvPicPr>
            <a:picLocks noChangeAspect="1"/>
          </p:cNvPicPr>
          <p:nvPr/>
        </p:nvPicPr>
        <p:blipFill>
          <a:blip r:embed="rId5"/>
          <a:stretch>
            <a:fillRect/>
          </a:stretch>
        </p:blipFill>
        <p:spPr>
          <a:xfrm>
            <a:off x="926281" y="1488949"/>
            <a:ext cx="1780290" cy="949256"/>
          </a:xfrm>
          <a:prstGeom prst="rect">
            <a:avLst/>
          </a:prstGeom>
        </p:spPr>
      </p:pic>
      <p:pic>
        <p:nvPicPr>
          <p:cNvPr id="52" name="Imagen 51"/>
          <p:cNvPicPr>
            <a:picLocks noChangeAspect="1"/>
          </p:cNvPicPr>
          <p:nvPr/>
        </p:nvPicPr>
        <p:blipFill>
          <a:blip r:embed="rId6"/>
          <a:stretch>
            <a:fillRect/>
          </a:stretch>
        </p:blipFill>
        <p:spPr>
          <a:xfrm>
            <a:off x="3518878" y="1486117"/>
            <a:ext cx="2104398" cy="949445"/>
          </a:xfrm>
          <a:prstGeom prst="rect">
            <a:avLst/>
          </a:prstGeom>
        </p:spPr>
      </p:pic>
    </p:spTree>
    <p:custDataLst>
      <p:tags r:id="rId1"/>
    </p:custDataLst>
    <p:extLst>
      <p:ext uri="{BB962C8B-B14F-4D97-AF65-F5344CB8AC3E}">
        <p14:creationId xmlns:p14="http://schemas.microsoft.com/office/powerpoint/2010/main" val="1821444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6" name="object 7"/>
          <p:cNvSpPr txBox="1"/>
          <p:nvPr/>
        </p:nvSpPr>
        <p:spPr>
          <a:xfrm>
            <a:off x="506728" y="917579"/>
            <a:ext cx="8168960" cy="246221"/>
          </a:xfrm>
          <a:prstGeom prst="rect">
            <a:avLst/>
          </a:prstGeom>
        </p:spPr>
        <p:txBody>
          <a:bodyPr vert="horz" wrap="square" lIns="0" tIns="0" rIns="0" bIns="0" rtlCol="0">
            <a:spAutoFit/>
          </a:bodyPr>
          <a:lstStyle/>
          <a:p>
            <a:r>
              <a:rPr lang="en-US" sz="1600" b="1" dirty="0">
                <a:latin typeface="Calibri" charset="0"/>
                <a:ea typeface="Calibri" charset="0"/>
                <a:cs typeface="Calibri" charset="0"/>
              </a:rPr>
              <a:t>¿POR QUE ES IMPORTANTE MODELAR CON BPMN?</a:t>
            </a:r>
          </a:p>
        </p:txBody>
      </p:sp>
      <p:grpSp>
        <p:nvGrpSpPr>
          <p:cNvPr id="2" name="Agrupar 1"/>
          <p:cNvGrpSpPr/>
          <p:nvPr/>
        </p:nvGrpSpPr>
        <p:grpSpPr>
          <a:xfrm>
            <a:off x="815258" y="1564071"/>
            <a:ext cx="7513484" cy="2841241"/>
            <a:chOff x="815258" y="1564072"/>
            <a:chExt cx="7513484" cy="2196910"/>
          </a:xfrm>
          <a:solidFill>
            <a:srgbClr val="808799"/>
          </a:solidFill>
        </p:grpSpPr>
        <p:sp>
          <p:nvSpPr>
            <p:cNvPr id="7" name="Rectángulo redondeado 6"/>
            <p:cNvSpPr/>
            <p:nvPr/>
          </p:nvSpPr>
          <p:spPr>
            <a:xfrm>
              <a:off x="815258" y="1564072"/>
              <a:ext cx="7513484" cy="486109"/>
            </a:xfrm>
            <a:prstGeom prst="roundRect">
              <a:avLst>
                <a:gd name="adj" fmla="val 15099"/>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lvl="0"/>
              <a:r>
                <a:rPr lang="es-ES" sz="1400">
                  <a:latin typeface="Calibri" charset="0"/>
                  <a:ea typeface="Calibri" charset="0"/>
                  <a:cs typeface="Calibri" charset="0"/>
                </a:rPr>
                <a:t>BPMN es un estándar internacional de modelado de procesos aceptado por la comunidad.</a:t>
              </a:r>
              <a:endParaRPr lang="es-PE" sz="1400" dirty="0">
                <a:latin typeface="Calibri" charset="0"/>
                <a:ea typeface="Calibri" charset="0"/>
                <a:cs typeface="Calibri" charset="0"/>
              </a:endParaRPr>
            </a:p>
          </p:txBody>
        </p:sp>
        <p:sp>
          <p:nvSpPr>
            <p:cNvPr id="8" name="Rectángulo redondeado 7"/>
            <p:cNvSpPr/>
            <p:nvPr/>
          </p:nvSpPr>
          <p:spPr>
            <a:xfrm>
              <a:off x="815258" y="2134339"/>
              <a:ext cx="7513484" cy="486109"/>
            </a:xfrm>
            <a:prstGeom prst="roundRect">
              <a:avLst>
                <a:gd name="adj" fmla="val 15099"/>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lvl="0"/>
              <a:r>
                <a:rPr lang="es-ES" sz="1400">
                  <a:latin typeface="Calibri" charset="0"/>
                  <a:ea typeface="Calibri" charset="0"/>
                  <a:cs typeface="Calibri" charset="0"/>
                </a:rPr>
                <a:t>BPMN es independiente de cualquier metodología de modelado de procesos.</a:t>
              </a:r>
              <a:endParaRPr lang="es-PE" sz="1400" dirty="0">
                <a:latin typeface="Calibri" charset="0"/>
                <a:ea typeface="Calibri" charset="0"/>
                <a:cs typeface="Calibri" charset="0"/>
              </a:endParaRPr>
            </a:p>
          </p:txBody>
        </p:sp>
        <p:sp>
          <p:nvSpPr>
            <p:cNvPr id="9" name="Rectángulo redondeado 8"/>
            <p:cNvSpPr/>
            <p:nvPr/>
          </p:nvSpPr>
          <p:spPr>
            <a:xfrm>
              <a:off x="815258" y="2704606"/>
              <a:ext cx="7513484" cy="486109"/>
            </a:xfrm>
            <a:prstGeom prst="roundRect">
              <a:avLst>
                <a:gd name="adj" fmla="val 15099"/>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lvl="0"/>
              <a:r>
                <a:rPr lang="es-ES" sz="1400" dirty="0">
                  <a:latin typeface="Calibri" charset="0"/>
                  <a:ea typeface="Calibri" charset="0"/>
                  <a:cs typeface="Calibri" charset="0"/>
                </a:rPr>
                <a:t>BPMN crea un puente estandarizado para disminuir la brecha entre los procesos de negocio y la implementación de estos.</a:t>
              </a:r>
              <a:endParaRPr lang="es-PE" sz="1400" dirty="0">
                <a:latin typeface="Calibri" charset="0"/>
                <a:ea typeface="Calibri" charset="0"/>
                <a:cs typeface="Calibri" charset="0"/>
              </a:endParaRPr>
            </a:p>
          </p:txBody>
        </p:sp>
        <p:sp>
          <p:nvSpPr>
            <p:cNvPr id="10" name="Rectángulo redondeado 9"/>
            <p:cNvSpPr/>
            <p:nvPr/>
          </p:nvSpPr>
          <p:spPr>
            <a:xfrm>
              <a:off x="815258" y="3274873"/>
              <a:ext cx="7513484" cy="486109"/>
            </a:xfrm>
            <a:prstGeom prst="roundRect">
              <a:avLst>
                <a:gd name="adj" fmla="val 15099"/>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lvl="0"/>
              <a:r>
                <a:rPr lang="es-ES" sz="1400" dirty="0">
                  <a:latin typeface="Calibri" charset="0"/>
                  <a:ea typeface="Calibri" charset="0"/>
                  <a:cs typeface="Calibri" charset="0"/>
                </a:rPr>
                <a:t>BPMN permite modelar los procesos de una manera unificada y estandarizada permitiendo un entendimiento a todas las personas de una organización.</a:t>
              </a:r>
              <a:r>
                <a:rPr lang="es-ES" sz="1400" b="1" dirty="0">
                  <a:latin typeface="Calibri" charset="0"/>
                  <a:ea typeface="Calibri" charset="0"/>
                  <a:cs typeface="Calibri" charset="0"/>
                </a:rPr>
                <a:t> </a:t>
              </a:r>
              <a:endParaRPr lang="es-PE" sz="1400" dirty="0">
                <a:latin typeface="Calibri" charset="0"/>
                <a:ea typeface="Calibri" charset="0"/>
                <a:cs typeface="Calibri" charset="0"/>
              </a:endParaRPr>
            </a:p>
          </p:txBody>
        </p:sp>
      </p:grpSp>
    </p:spTree>
    <p:custDataLst>
      <p:tags r:id="rId1"/>
    </p:custDataLst>
    <p:extLst>
      <p:ext uri="{BB962C8B-B14F-4D97-AF65-F5344CB8AC3E}">
        <p14:creationId xmlns:p14="http://schemas.microsoft.com/office/powerpoint/2010/main" val="631247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684212" y="881698"/>
            <a:ext cx="8168960" cy="984885"/>
          </a:xfrm>
          <a:prstGeom prst="rect">
            <a:avLst/>
          </a:prstGeom>
        </p:spPr>
        <p:txBody>
          <a:bodyPr vert="horz" wrap="square" lIns="0" tIns="0" rIns="0" bIns="0" rtlCol="0">
            <a:spAutoFit/>
          </a:bodyPr>
          <a:lstStyle/>
          <a:p>
            <a:r>
              <a:rPr lang="en-US" sz="1600" b="1" dirty="0">
                <a:latin typeface="Calibri" charset="0"/>
                <a:ea typeface="Calibri" charset="0"/>
                <a:cs typeface="Calibri" charset="0"/>
              </a:rPr>
              <a:t>ELEMENTOS DE BUSINES PROCESS DIAGRAM EN BASE A BPMN</a:t>
            </a:r>
          </a:p>
          <a:p>
            <a:endParaRPr lang="en-US" sz="1600" b="1" dirty="0">
              <a:latin typeface="Calibri" charset="0"/>
              <a:ea typeface="Calibri" charset="0"/>
              <a:cs typeface="Calibri" charset="0"/>
            </a:endParaRPr>
          </a:p>
          <a:p>
            <a:r>
              <a:rPr lang="es-ES" sz="1600" dirty="0">
                <a:latin typeface="Calibri" panose="020F0502020204030204" pitchFamily="34" charset="0"/>
                <a:cs typeface="Calibri" panose="020F0502020204030204" pitchFamily="34" charset="0"/>
              </a:rPr>
              <a:t>Las cuatro categorías básicas de elementos que se pueden encontrar en un BPD son:</a:t>
            </a:r>
          </a:p>
          <a:p>
            <a:endParaRPr lang="en-US" sz="1600" b="1" dirty="0">
              <a:latin typeface="Calibri" charset="0"/>
              <a:ea typeface="Calibri" charset="0"/>
              <a:cs typeface="Calibri" charset="0"/>
            </a:endParaRPr>
          </a:p>
        </p:txBody>
      </p:sp>
      <p:graphicFrame>
        <p:nvGraphicFramePr>
          <p:cNvPr id="2" name="Tabla 1"/>
          <p:cNvGraphicFramePr>
            <a:graphicFrameLocks noGrp="1"/>
          </p:cNvGraphicFramePr>
          <p:nvPr>
            <p:extLst>
              <p:ext uri="{D42A27DB-BD31-4B8C-83A1-F6EECF244321}">
                <p14:modId xmlns:p14="http://schemas.microsoft.com/office/powerpoint/2010/main" val="1143112265"/>
              </p:ext>
            </p:extLst>
          </p:nvPr>
        </p:nvGraphicFramePr>
        <p:xfrm>
          <a:off x="686234" y="2195638"/>
          <a:ext cx="7771532" cy="1652780"/>
        </p:xfrm>
        <a:graphic>
          <a:graphicData uri="http://schemas.openxmlformats.org/drawingml/2006/table">
            <a:tbl>
              <a:tblPr firstRow="1" bandRow="1">
                <a:tableStyleId>{5C22544A-7EE6-4342-B048-85BDC9FD1C3A}</a:tableStyleId>
              </a:tblPr>
              <a:tblGrid>
                <a:gridCol w="1942883">
                  <a:extLst>
                    <a:ext uri="{9D8B030D-6E8A-4147-A177-3AD203B41FA5}">
                      <a16:colId xmlns:a16="http://schemas.microsoft.com/office/drawing/2014/main" val="20000"/>
                    </a:ext>
                  </a:extLst>
                </a:gridCol>
                <a:gridCol w="1942883">
                  <a:extLst>
                    <a:ext uri="{9D8B030D-6E8A-4147-A177-3AD203B41FA5}">
                      <a16:colId xmlns:a16="http://schemas.microsoft.com/office/drawing/2014/main" val="20001"/>
                    </a:ext>
                  </a:extLst>
                </a:gridCol>
                <a:gridCol w="1942883">
                  <a:extLst>
                    <a:ext uri="{9D8B030D-6E8A-4147-A177-3AD203B41FA5}">
                      <a16:colId xmlns:a16="http://schemas.microsoft.com/office/drawing/2014/main" val="20002"/>
                    </a:ext>
                  </a:extLst>
                </a:gridCol>
                <a:gridCol w="1942883">
                  <a:extLst>
                    <a:ext uri="{9D8B030D-6E8A-4147-A177-3AD203B41FA5}">
                      <a16:colId xmlns:a16="http://schemas.microsoft.com/office/drawing/2014/main" val="20003"/>
                    </a:ext>
                  </a:extLst>
                </a:gridCol>
              </a:tblGrid>
              <a:tr h="402068">
                <a:tc>
                  <a:txBody>
                    <a:bodyPr/>
                    <a:lstStyle/>
                    <a:p>
                      <a:pPr lvl="0" algn="ctr" defTabSz="977900">
                        <a:lnSpc>
                          <a:spcPct val="90000"/>
                        </a:lnSpc>
                        <a:spcBef>
                          <a:spcPct val="0"/>
                        </a:spcBef>
                        <a:spcAft>
                          <a:spcPct val="35000"/>
                        </a:spcAft>
                      </a:pPr>
                      <a:r>
                        <a:rPr lang="es-PE" sz="1600" b="1" kern="1200" dirty="0">
                          <a:latin typeface="Calibri" charset="0"/>
                          <a:ea typeface="Calibri" charset="0"/>
                          <a:cs typeface="Calibri" charset="0"/>
                        </a:rPr>
                        <a:t>Objetos de flujo</a:t>
                      </a:r>
                    </a:p>
                  </a:txBody>
                  <a:tcPr anchor="ctr">
                    <a:lnL w="12700" cap="flat" cmpd="sng" algn="ctr">
                      <a:solidFill>
                        <a:srgbClr val="DA3D35"/>
                      </a:solidFill>
                      <a:prstDash val="solid"/>
                      <a:round/>
                      <a:headEnd type="none" w="med" len="med"/>
                      <a:tailEnd type="none" w="med" len="med"/>
                    </a:lnL>
                    <a:lnR w="12700" cap="flat" cmpd="sng" algn="ctr">
                      <a:solidFill>
                        <a:srgbClr val="DA3D35"/>
                      </a:solidFill>
                      <a:prstDash val="solid"/>
                      <a:round/>
                      <a:headEnd type="none" w="med" len="med"/>
                      <a:tailEnd type="none" w="med" len="med"/>
                    </a:lnR>
                    <a:lnT w="12700" cap="flat" cmpd="sng" algn="ctr">
                      <a:solidFill>
                        <a:srgbClr val="DA3D35"/>
                      </a:solidFill>
                      <a:prstDash val="solid"/>
                      <a:round/>
                      <a:headEnd type="none" w="med" len="med"/>
                      <a:tailEnd type="none" w="med" len="med"/>
                    </a:lnT>
                    <a:lnB w="12700" cap="flat" cmpd="sng" algn="ctr">
                      <a:solidFill>
                        <a:srgbClr val="DA3D35"/>
                      </a:solidFill>
                      <a:prstDash val="solid"/>
                      <a:round/>
                      <a:headEnd type="none" w="med" len="med"/>
                      <a:tailEnd type="none" w="med" len="med"/>
                    </a:lnB>
                    <a:solidFill>
                      <a:srgbClr val="EE463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600" b="1" kern="1200" dirty="0">
                          <a:latin typeface="Calibri" charset="0"/>
                          <a:ea typeface="Calibri" charset="0"/>
                          <a:cs typeface="Calibri" charset="0"/>
                        </a:rPr>
                        <a:t>Objetos de conexión</a:t>
                      </a:r>
                    </a:p>
                  </a:txBody>
                  <a:tcPr anchor="ctr">
                    <a:lnL w="12700" cap="flat" cmpd="sng" algn="ctr">
                      <a:solidFill>
                        <a:srgbClr val="DA3D35"/>
                      </a:solidFill>
                      <a:prstDash val="solid"/>
                      <a:round/>
                      <a:headEnd type="none" w="med" len="med"/>
                      <a:tailEnd type="none" w="med" len="med"/>
                    </a:lnL>
                    <a:lnR w="12700" cap="flat" cmpd="sng" algn="ctr">
                      <a:solidFill>
                        <a:srgbClr val="DA3D35"/>
                      </a:solidFill>
                      <a:prstDash val="solid"/>
                      <a:round/>
                      <a:headEnd type="none" w="med" len="med"/>
                      <a:tailEnd type="none" w="med" len="med"/>
                    </a:lnR>
                    <a:lnT w="12700" cap="flat" cmpd="sng" algn="ctr">
                      <a:solidFill>
                        <a:srgbClr val="DA3D35"/>
                      </a:solidFill>
                      <a:prstDash val="solid"/>
                      <a:round/>
                      <a:headEnd type="none" w="med" len="med"/>
                      <a:tailEnd type="none" w="med" len="med"/>
                    </a:lnT>
                    <a:lnB w="12700" cap="flat" cmpd="sng" algn="ctr">
                      <a:solidFill>
                        <a:srgbClr val="DA3D35"/>
                      </a:solidFill>
                      <a:prstDash val="solid"/>
                      <a:round/>
                      <a:headEnd type="none" w="med" len="med"/>
                      <a:tailEnd type="none" w="med" len="med"/>
                    </a:lnB>
                    <a:solidFill>
                      <a:srgbClr val="EE4639"/>
                    </a:solidFill>
                  </a:tcPr>
                </a:tc>
                <a:tc>
                  <a:txBody>
                    <a:bodyPr/>
                    <a:lstStyle/>
                    <a:p>
                      <a:pPr lvl="0" algn="ctr" defTabSz="977900">
                        <a:lnSpc>
                          <a:spcPct val="90000"/>
                        </a:lnSpc>
                        <a:spcBef>
                          <a:spcPct val="0"/>
                        </a:spcBef>
                        <a:spcAft>
                          <a:spcPct val="35000"/>
                        </a:spcAft>
                      </a:pPr>
                      <a:r>
                        <a:rPr lang="es-PE" sz="1600" b="1" kern="1200" dirty="0">
                          <a:latin typeface="Calibri" charset="0"/>
                          <a:ea typeface="Calibri" charset="0"/>
                          <a:cs typeface="Calibri" charset="0"/>
                        </a:rPr>
                        <a:t>Canales</a:t>
                      </a:r>
                    </a:p>
                  </a:txBody>
                  <a:tcPr anchor="ctr">
                    <a:lnL w="12700" cap="flat" cmpd="sng" algn="ctr">
                      <a:solidFill>
                        <a:srgbClr val="DA3D35"/>
                      </a:solidFill>
                      <a:prstDash val="solid"/>
                      <a:round/>
                      <a:headEnd type="none" w="med" len="med"/>
                      <a:tailEnd type="none" w="med" len="med"/>
                    </a:lnL>
                    <a:lnR w="12700" cap="flat" cmpd="sng" algn="ctr">
                      <a:solidFill>
                        <a:srgbClr val="DA3D35"/>
                      </a:solidFill>
                      <a:prstDash val="solid"/>
                      <a:round/>
                      <a:headEnd type="none" w="med" len="med"/>
                      <a:tailEnd type="none" w="med" len="med"/>
                    </a:lnR>
                    <a:lnT w="12700" cap="flat" cmpd="sng" algn="ctr">
                      <a:solidFill>
                        <a:srgbClr val="DA3D35"/>
                      </a:solidFill>
                      <a:prstDash val="solid"/>
                      <a:round/>
                      <a:headEnd type="none" w="med" len="med"/>
                      <a:tailEnd type="none" w="med" len="med"/>
                    </a:lnT>
                    <a:lnB w="12700" cap="flat" cmpd="sng" algn="ctr">
                      <a:solidFill>
                        <a:srgbClr val="DA3D35"/>
                      </a:solidFill>
                      <a:prstDash val="solid"/>
                      <a:round/>
                      <a:headEnd type="none" w="med" len="med"/>
                      <a:tailEnd type="none" w="med" len="med"/>
                    </a:lnB>
                    <a:solidFill>
                      <a:srgbClr val="EE4639"/>
                    </a:solidFill>
                  </a:tcPr>
                </a:tc>
                <a:tc>
                  <a:txBody>
                    <a:bodyPr/>
                    <a:lstStyle/>
                    <a:p>
                      <a:pPr algn="ctr"/>
                      <a:r>
                        <a:rPr lang="es-PE" sz="1600" b="1" dirty="0">
                          <a:latin typeface="Calibri" charset="0"/>
                          <a:ea typeface="Calibri" charset="0"/>
                          <a:cs typeface="Calibri" charset="0"/>
                        </a:rPr>
                        <a:t>Artefactos</a:t>
                      </a:r>
                      <a:endParaRPr lang="es-ES_tradnl" sz="1600" dirty="0">
                        <a:latin typeface="Calibri" charset="0"/>
                        <a:ea typeface="Calibri" charset="0"/>
                        <a:cs typeface="Calibri" charset="0"/>
                      </a:endParaRPr>
                    </a:p>
                  </a:txBody>
                  <a:tcPr anchor="ctr">
                    <a:lnL w="12700" cap="flat" cmpd="sng" algn="ctr">
                      <a:solidFill>
                        <a:srgbClr val="DA3D35"/>
                      </a:solidFill>
                      <a:prstDash val="solid"/>
                      <a:round/>
                      <a:headEnd type="none" w="med" len="med"/>
                      <a:tailEnd type="none" w="med" len="med"/>
                    </a:lnL>
                    <a:lnR w="12700" cap="flat" cmpd="sng" algn="ctr">
                      <a:solidFill>
                        <a:srgbClr val="DA3D35"/>
                      </a:solidFill>
                      <a:prstDash val="solid"/>
                      <a:round/>
                      <a:headEnd type="none" w="med" len="med"/>
                      <a:tailEnd type="none" w="med" len="med"/>
                    </a:lnR>
                    <a:lnT w="12700" cap="flat" cmpd="sng" algn="ctr">
                      <a:solidFill>
                        <a:srgbClr val="DA3D35"/>
                      </a:solidFill>
                      <a:prstDash val="solid"/>
                      <a:round/>
                      <a:headEnd type="none" w="med" len="med"/>
                      <a:tailEnd type="none" w="med" len="med"/>
                    </a:lnT>
                    <a:lnB w="12700" cap="flat" cmpd="sng" algn="ctr">
                      <a:solidFill>
                        <a:srgbClr val="DA3D35"/>
                      </a:solidFill>
                      <a:prstDash val="solid"/>
                      <a:round/>
                      <a:headEnd type="none" w="med" len="med"/>
                      <a:tailEnd type="none" w="med" len="med"/>
                    </a:lnB>
                    <a:solidFill>
                      <a:srgbClr val="EE4639"/>
                    </a:solidFill>
                  </a:tcPr>
                </a:tc>
                <a:extLst>
                  <a:ext uri="{0D108BD9-81ED-4DB2-BD59-A6C34878D82A}">
                    <a16:rowId xmlns:a16="http://schemas.microsoft.com/office/drawing/2014/main" val="10000"/>
                  </a:ext>
                </a:extLst>
              </a:tr>
              <a:tr h="1250712">
                <a:tc>
                  <a:txBody>
                    <a:bodyPr/>
                    <a:lstStyle/>
                    <a:p>
                      <a:pPr marL="184150" lvl="1" indent="-136525" algn="l" defTabSz="977900">
                        <a:lnSpc>
                          <a:spcPct val="90000"/>
                        </a:lnSpc>
                        <a:spcBef>
                          <a:spcPct val="0"/>
                        </a:spcBef>
                        <a:spcAft>
                          <a:spcPct val="15000"/>
                        </a:spcAft>
                        <a:buClr>
                          <a:srgbClr val="EE4639"/>
                        </a:buClr>
                        <a:buFont typeface="Arial" charset="0"/>
                        <a:buChar char="•"/>
                        <a:tabLst/>
                      </a:pPr>
                      <a:r>
                        <a:rPr lang="es-PE" sz="1600" kern="1200" dirty="0">
                          <a:solidFill>
                            <a:schemeClr val="tx1"/>
                          </a:solidFill>
                          <a:latin typeface="Calibri" charset="0"/>
                          <a:ea typeface="Calibri" charset="0"/>
                          <a:cs typeface="Calibri" charset="0"/>
                        </a:rPr>
                        <a:t>Eventos</a:t>
                      </a:r>
                    </a:p>
                    <a:p>
                      <a:pPr marL="184150" lvl="1" indent="-136525" algn="l" defTabSz="977900">
                        <a:lnSpc>
                          <a:spcPct val="90000"/>
                        </a:lnSpc>
                        <a:spcBef>
                          <a:spcPct val="0"/>
                        </a:spcBef>
                        <a:spcAft>
                          <a:spcPct val="15000"/>
                        </a:spcAft>
                        <a:buClr>
                          <a:srgbClr val="EE4639"/>
                        </a:buClr>
                        <a:buFont typeface="Arial" charset="0"/>
                        <a:buChar char="•"/>
                        <a:tabLst/>
                      </a:pPr>
                      <a:r>
                        <a:rPr lang="es-PE" sz="1600" kern="1200" dirty="0">
                          <a:solidFill>
                            <a:schemeClr val="tx1"/>
                          </a:solidFill>
                          <a:latin typeface="Calibri" charset="0"/>
                          <a:ea typeface="Calibri" charset="0"/>
                          <a:cs typeface="Calibri" charset="0"/>
                        </a:rPr>
                        <a:t>Actividades</a:t>
                      </a:r>
                    </a:p>
                    <a:p>
                      <a:pPr marL="184150" lvl="1" indent="-136525" algn="l" defTabSz="977900">
                        <a:lnSpc>
                          <a:spcPct val="90000"/>
                        </a:lnSpc>
                        <a:spcBef>
                          <a:spcPct val="0"/>
                        </a:spcBef>
                        <a:spcAft>
                          <a:spcPct val="15000"/>
                        </a:spcAft>
                        <a:buClr>
                          <a:srgbClr val="EE4639"/>
                        </a:buClr>
                        <a:buFont typeface="Arial" charset="0"/>
                        <a:buChar char="•"/>
                        <a:tabLst/>
                      </a:pPr>
                      <a:r>
                        <a:rPr lang="es-PE" sz="1600" kern="1200" dirty="0">
                          <a:solidFill>
                            <a:schemeClr val="tx1"/>
                          </a:solidFill>
                          <a:latin typeface="Calibri" charset="0"/>
                          <a:ea typeface="Calibri" charset="0"/>
                          <a:cs typeface="Calibri" charset="0"/>
                        </a:rPr>
                        <a:t>Compuertas</a:t>
                      </a:r>
                    </a:p>
                  </a:txBody>
                  <a:tcPr marT="144000">
                    <a:lnL w="12700" cap="flat" cmpd="sng" algn="ctr">
                      <a:solidFill>
                        <a:srgbClr val="DA3D35"/>
                      </a:solidFill>
                      <a:prstDash val="solid"/>
                      <a:round/>
                      <a:headEnd type="none" w="med" len="med"/>
                      <a:tailEnd type="none" w="med" len="med"/>
                    </a:lnL>
                    <a:lnR w="12700" cap="flat" cmpd="sng" algn="ctr">
                      <a:solidFill>
                        <a:srgbClr val="DA3D35"/>
                      </a:solidFill>
                      <a:prstDash val="solid"/>
                      <a:round/>
                      <a:headEnd type="none" w="med" len="med"/>
                      <a:tailEnd type="none" w="med" len="med"/>
                    </a:lnR>
                    <a:lnT w="12700" cap="flat" cmpd="sng" algn="ctr">
                      <a:solidFill>
                        <a:srgbClr val="DA3D35"/>
                      </a:solidFill>
                      <a:prstDash val="solid"/>
                      <a:round/>
                      <a:headEnd type="none" w="med" len="med"/>
                      <a:tailEnd type="none" w="med" len="med"/>
                    </a:lnT>
                    <a:lnB w="12700" cap="flat" cmpd="sng" algn="ctr">
                      <a:solidFill>
                        <a:srgbClr val="DA3D35"/>
                      </a:solidFill>
                      <a:prstDash val="solid"/>
                      <a:round/>
                      <a:headEnd type="none" w="med" len="med"/>
                      <a:tailEnd type="none" w="med" len="med"/>
                    </a:lnB>
                    <a:solidFill>
                      <a:srgbClr val="FEC9C5"/>
                    </a:solidFill>
                  </a:tcPr>
                </a:tc>
                <a:tc>
                  <a:txBody>
                    <a:bodyPr/>
                    <a:lstStyle/>
                    <a:p>
                      <a:pPr marL="184150" lvl="1" indent="-136525" defTabSz="977900">
                        <a:lnSpc>
                          <a:spcPct val="90000"/>
                        </a:lnSpc>
                        <a:spcBef>
                          <a:spcPct val="0"/>
                        </a:spcBef>
                        <a:spcAft>
                          <a:spcPct val="15000"/>
                        </a:spcAft>
                        <a:buClr>
                          <a:srgbClr val="EE4639"/>
                        </a:buClr>
                        <a:buFont typeface="Arial" charset="0"/>
                        <a:buChar char="•"/>
                        <a:tabLst/>
                      </a:pPr>
                      <a:r>
                        <a:rPr lang="es-PE" sz="1600" dirty="0">
                          <a:latin typeface="Calibri" charset="0"/>
                          <a:ea typeface="Calibri" charset="0"/>
                          <a:cs typeface="Calibri" charset="0"/>
                        </a:rPr>
                        <a:t>Líneas de secuencia</a:t>
                      </a:r>
                    </a:p>
                    <a:p>
                      <a:pPr marL="184150" lvl="1" indent="-136525" defTabSz="977900">
                        <a:lnSpc>
                          <a:spcPct val="90000"/>
                        </a:lnSpc>
                        <a:spcBef>
                          <a:spcPct val="0"/>
                        </a:spcBef>
                        <a:spcAft>
                          <a:spcPct val="15000"/>
                        </a:spcAft>
                        <a:buClr>
                          <a:srgbClr val="EE4639"/>
                        </a:buClr>
                        <a:buFont typeface="Arial" charset="0"/>
                        <a:buChar char="•"/>
                        <a:tabLst/>
                      </a:pPr>
                      <a:r>
                        <a:rPr lang="es-PE" sz="1600" dirty="0">
                          <a:latin typeface="Calibri" charset="0"/>
                          <a:ea typeface="Calibri" charset="0"/>
                          <a:cs typeface="Calibri" charset="0"/>
                        </a:rPr>
                        <a:t>Asociaciones</a:t>
                      </a:r>
                    </a:p>
                    <a:p>
                      <a:pPr marL="184150" lvl="1" indent="-136525" defTabSz="977900">
                        <a:lnSpc>
                          <a:spcPct val="90000"/>
                        </a:lnSpc>
                        <a:spcBef>
                          <a:spcPct val="0"/>
                        </a:spcBef>
                        <a:spcAft>
                          <a:spcPct val="15000"/>
                        </a:spcAft>
                        <a:buClr>
                          <a:srgbClr val="EE4639"/>
                        </a:buClr>
                        <a:buFont typeface="Arial" charset="0"/>
                        <a:buChar char="•"/>
                        <a:tabLst/>
                      </a:pPr>
                      <a:r>
                        <a:rPr lang="es-PE" sz="1600" dirty="0">
                          <a:latin typeface="Calibri" charset="0"/>
                          <a:ea typeface="Calibri" charset="0"/>
                          <a:cs typeface="Calibri" charset="0"/>
                        </a:rPr>
                        <a:t>Líneas de mensaje</a:t>
                      </a:r>
                    </a:p>
                  </a:txBody>
                  <a:tcPr marT="144000">
                    <a:lnL w="12700" cap="flat" cmpd="sng" algn="ctr">
                      <a:solidFill>
                        <a:srgbClr val="DA3D35"/>
                      </a:solidFill>
                      <a:prstDash val="solid"/>
                      <a:round/>
                      <a:headEnd type="none" w="med" len="med"/>
                      <a:tailEnd type="none" w="med" len="med"/>
                    </a:lnL>
                    <a:lnR w="12700" cap="flat" cmpd="sng" algn="ctr">
                      <a:solidFill>
                        <a:srgbClr val="DA3D35"/>
                      </a:solidFill>
                      <a:prstDash val="solid"/>
                      <a:round/>
                      <a:headEnd type="none" w="med" len="med"/>
                      <a:tailEnd type="none" w="med" len="med"/>
                    </a:lnR>
                    <a:lnT w="12700" cap="flat" cmpd="sng" algn="ctr">
                      <a:solidFill>
                        <a:srgbClr val="DA3D35"/>
                      </a:solidFill>
                      <a:prstDash val="solid"/>
                      <a:round/>
                      <a:headEnd type="none" w="med" len="med"/>
                      <a:tailEnd type="none" w="med" len="med"/>
                    </a:lnT>
                    <a:lnB w="12700" cap="flat" cmpd="sng" algn="ctr">
                      <a:solidFill>
                        <a:srgbClr val="DA3D35"/>
                      </a:solidFill>
                      <a:prstDash val="solid"/>
                      <a:round/>
                      <a:headEnd type="none" w="med" len="med"/>
                      <a:tailEnd type="none" w="med" len="med"/>
                    </a:lnB>
                    <a:solidFill>
                      <a:srgbClr val="FEC9C5"/>
                    </a:solidFill>
                  </a:tcPr>
                </a:tc>
                <a:tc>
                  <a:txBody>
                    <a:bodyPr/>
                    <a:lstStyle/>
                    <a:p>
                      <a:pPr marL="184150" lvl="1" indent="-136525" defTabSz="977900">
                        <a:lnSpc>
                          <a:spcPct val="90000"/>
                        </a:lnSpc>
                        <a:spcBef>
                          <a:spcPct val="0"/>
                        </a:spcBef>
                        <a:spcAft>
                          <a:spcPct val="15000"/>
                        </a:spcAft>
                        <a:buClr>
                          <a:srgbClr val="EE4639"/>
                        </a:buClr>
                        <a:buFont typeface="Arial" charset="0"/>
                        <a:buChar char="•"/>
                        <a:tabLst/>
                      </a:pPr>
                      <a:r>
                        <a:rPr lang="es-PE" sz="1600" dirty="0">
                          <a:latin typeface="Calibri" charset="0"/>
                          <a:ea typeface="Calibri" charset="0"/>
                          <a:cs typeface="Calibri" charset="0"/>
                        </a:rPr>
                        <a:t>Pools</a:t>
                      </a:r>
                    </a:p>
                    <a:p>
                      <a:pPr marL="184150" lvl="1" indent="-136525" defTabSz="977900">
                        <a:lnSpc>
                          <a:spcPct val="90000"/>
                        </a:lnSpc>
                        <a:spcBef>
                          <a:spcPct val="0"/>
                        </a:spcBef>
                        <a:spcAft>
                          <a:spcPct val="15000"/>
                        </a:spcAft>
                        <a:buClr>
                          <a:srgbClr val="EE4639"/>
                        </a:buClr>
                        <a:buFont typeface="Arial" charset="0"/>
                        <a:buChar char="•"/>
                        <a:tabLst/>
                      </a:pPr>
                      <a:r>
                        <a:rPr lang="es-PE" sz="1600" dirty="0">
                          <a:latin typeface="Calibri" charset="0"/>
                          <a:ea typeface="Calibri" charset="0"/>
                          <a:cs typeface="Calibri" charset="0"/>
                        </a:rPr>
                        <a:t>Lanes</a:t>
                      </a:r>
                    </a:p>
                  </a:txBody>
                  <a:tcPr marT="144000">
                    <a:lnL w="12700" cap="flat" cmpd="sng" algn="ctr">
                      <a:solidFill>
                        <a:srgbClr val="DA3D35"/>
                      </a:solidFill>
                      <a:prstDash val="solid"/>
                      <a:round/>
                      <a:headEnd type="none" w="med" len="med"/>
                      <a:tailEnd type="none" w="med" len="med"/>
                    </a:lnL>
                    <a:lnR w="12700" cap="flat" cmpd="sng" algn="ctr">
                      <a:solidFill>
                        <a:srgbClr val="DA3D35"/>
                      </a:solidFill>
                      <a:prstDash val="solid"/>
                      <a:round/>
                      <a:headEnd type="none" w="med" len="med"/>
                      <a:tailEnd type="none" w="med" len="med"/>
                    </a:lnR>
                    <a:lnT w="12700" cap="flat" cmpd="sng" algn="ctr">
                      <a:solidFill>
                        <a:srgbClr val="DA3D35"/>
                      </a:solidFill>
                      <a:prstDash val="solid"/>
                      <a:round/>
                      <a:headEnd type="none" w="med" len="med"/>
                      <a:tailEnd type="none" w="med" len="med"/>
                    </a:lnT>
                    <a:lnB w="12700" cap="flat" cmpd="sng" algn="ctr">
                      <a:solidFill>
                        <a:srgbClr val="DA3D35"/>
                      </a:solidFill>
                      <a:prstDash val="solid"/>
                      <a:round/>
                      <a:headEnd type="none" w="med" len="med"/>
                      <a:tailEnd type="none" w="med" len="med"/>
                    </a:lnB>
                    <a:solidFill>
                      <a:srgbClr val="FEC9C5"/>
                    </a:solidFill>
                  </a:tcPr>
                </a:tc>
                <a:tc>
                  <a:txBody>
                    <a:bodyPr/>
                    <a:lstStyle/>
                    <a:p>
                      <a:pPr marL="184150" lvl="1" indent="-136525" defTabSz="977900">
                        <a:lnSpc>
                          <a:spcPct val="90000"/>
                        </a:lnSpc>
                        <a:spcBef>
                          <a:spcPct val="0"/>
                        </a:spcBef>
                        <a:spcAft>
                          <a:spcPct val="15000"/>
                        </a:spcAft>
                        <a:buClr>
                          <a:srgbClr val="EE4639"/>
                        </a:buClr>
                        <a:buFont typeface="Arial" charset="0"/>
                        <a:buChar char="•"/>
                        <a:tabLst/>
                      </a:pPr>
                      <a:r>
                        <a:rPr lang="es-PE" sz="1600" dirty="0">
                          <a:latin typeface="Calibri" charset="0"/>
                          <a:ea typeface="Calibri" charset="0"/>
                          <a:cs typeface="Calibri" charset="0"/>
                        </a:rPr>
                        <a:t>Objetos de datos</a:t>
                      </a:r>
                    </a:p>
                    <a:p>
                      <a:pPr marL="184150" lvl="1" indent="-136525" defTabSz="977900">
                        <a:lnSpc>
                          <a:spcPct val="90000"/>
                        </a:lnSpc>
                        <a:spcBef>
                          <a:spcPct val="0"/>
                        </a:spcBef>
                        <a:spcAft>
                          <a:spcPct val="15000"/>
                        </a:spcAft>
                        <a:buClr>
                          <a:srgbClr val="EE4639"/>
                        </a:buClr>
                        <a:buFont typeface="Arial" charset="0"/>
                        <a:buChar char="•"/>
                        <a:tabLst/>
                      </a:pPr>
                      <a:r>
                        <a:rPr lang="es-PE" sz="1600" dirty="0">
                          <a:latin typeface="Calibri" charset="0"/>
                          <a:ea typeface="Calibri" charset="0"/>
                          <a:cs typeface="Calibri" charset="0"/>
                        </a:rPr>
                        <a:t>Grupos</a:t>
                      </a:r>
                    </a:p>
                    <a:p>
                      <a:pPr marL="184150" lvl="1" indent="-136525" defTabSz="977900">
                        <a:lnSpc>
                          <a:spcPct val="90000"/>
                        </a:lnSpc>
                        <a:spcBef>
                          <a:spcPct val="0"/>
                        </a:spcBef>
                        <a:spcAft>
                          <a:spcPct val="15000"/>
                        </a:spcAft>
                        <a:buClr>
                          <a:srgbClr val="EE4639"/>
                        </a:buClr>
                        <a:buFont typeface="Arial" charset="0"/>
                        <a:buChar char="•"/>
                        <a:tabLst/>
                      </a:pPr>
                      <a:r>
                        <a:rPr lang="es-PE" sz="1600" dirty="0">
                          <a:latin typeface="Calibri" charset="0"/>
                          <a:ea typeface="Calibri" charset="0"/>
                          <a:cs typeface="Calibri" charset="0"/>
                        </a:rPr>
                        <a:t>Anotaciones</a:t>
                      </a:r>
                    </a:p>
                  </a:txBody>
                  <a:tcPr marT="144000">
                    <a:lnL w="12700" cap="flat" cmpd="sng" algn="ctr">
                      <a:solidFill>
                        <a:srgbClr val="DA3D35"/>
                      </a:solidFill>
                      <a:prstDash val="solid"/>
                      <a:round/>
                      <a:headEnd type="none" w="med" len="med"/>
                      <a:tailEnd type="none" w="med" len="med"/>
                    </a:lnL>
                    <a:lnR w="12700" cap="flat" cmpd="sng" algn="ctr">
                      <a:solidFill>
                        <a:srgbClr val="DA3D35"/>
                      </a:solidFill>
                      <a:prstDash val="solid"/>
                      <a:round/>
                      <a:headEnd type="none" w="med" len="med"/>
                      <a:tailEnd type="none" w="med" len="med"/>
                    </a:lnR>
                    <a:lnT w="12700" cap="flat" cmpd="sng" algn="ctr">
                      <a:solidFill>
                        <a:srgbClr val="DA3D35"/>
                      </a:solidFill>
                      <a:prstDash val="solid"/>
                      <a:round/>
                      <a:headEnd type="none" w="med" len="med"/>
                      <a:tailEnd type="none" w="med" len="med"/>
                    </a:lnT>
                    <a:lnB w="12700" cap="flat" cmpd="sng" algn="ctr">
                      <a:solidFill>
                        <a:srgbClr val="DA3D35"/>
                      </a:solidFill>
                      <a:prstDash val="solid"/>
                      <a:round/>
                      <a:headEnd type="none" w="med" len="med"/>
                      <a:tailEnd type="none" w="med" len="med"/>
                    </a:lnB>
                    <a:solidFill>
                      <a:srgbClr val="FEC9C5"/>
                    </a:solidFill>
                  </a:tcPr>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812020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506728" y="917579"/>
            <a:ext cx="8168960" cy="246221"/>
          </a:xfrm>
          <a:prstGeom prst="rect">
            <a:avLst/>
          </a:prstGeom>
        </p:spPr>
        <p:txBody>
          <a:bodyPr vert="horz" wrap="square" lIns="0" tIns="0" rIns="0" bIns="0" rtlCol="0">
            <a:spAutoFit/>
          </a:bodyPr>
          <a:lstStyle/>
          <a:p>
            <a:r>
              <a:rPr lang="en-US" sz="1600" b="1" dirty="0">
                <a:latin typeface="Calibri" charset="0"/>
                <a:ea typeface="Calibri" charset="0"/>
                <a:cs typeface="Calibri" charset="0"/>
              </a:rPr>
              <a:t>ELEMENTOS DE BPMN</a:t>
            </a:r>
          </a:p>
        </p:txBody>
      </p:sp>
      <p:graphicFrame>
        <p:nvGraphicFramePr>
          <p:cNvPr id="2" name="Tabla 1"/>
          <p:cNvGraphicFramePr>
            <a:graphicFrameLocks noGrp="1"/>
          </p:cNvGraphicFramePr>
          <p:nvPr>
            <p:extLst>
              <p:ext uri="{D42A27DB-BD31-4B8C-83A1-F6EECF244321}">
                <p14:modId xmlns:p14="http://schemas.microsoft.com/office/powerpoint/2010/main" val="275646824"/>
              </p:ext>
            </p:extLst>
          </p:nvPr>
        </p:nvGraphicFramePr>
        <p:xfrm>
          <a:off x="503238" y="1512478"/>
          <a:ext cx="1942883" cy="1524410"/>
        </p:xfrm>
        <a:graphic>
          <a:graphicData uri="http://schemas.openxmlformats.org/drawingml/2006/table">
            <a:tbl>
              <a:tblPr firstRow="1" bandRow="1">
                <a:tableStyleId>{5C22544A-7EE6-4342-B048-85BDC9FD1C3A}</a:tableStyleId>
              </a:tblPr>
              <a:tblGrid>
                <a:gridCol w="1942883">
                  <a:extLst>
                    <a:ext uri="{9D8B030D-6E8A-4147-A177-3AD203B41FA5}">
                      <a16:colId xmlns:a16="http://schemas.microsoft.com/office/drawing/2014/main" val="20000"/>
                    </a:ext>
                  </a:extLst>
                </a:gridCol>
              </a:tblGrid>
              <a:tr h="370840">
                <a:tc>
                  <a:txBody>
                    <a:bodyPr/>
                    <a:lstStyle/>
                    <a:p>
                      <a:pPr lvl="0" algn="ctr" defTabSz="977900">
                        <a:lnSpc>
                          <a:spcPct val="90000"/>
                        </a:lnSpc>
                        <a:spcBef>
                          <a:spcPct val="0"/>
                        </a:spcBef>
                        <a:spcAft>
                          <a:spcPct val="35000"/>
                        </a:spcAft>
                      </a:pPr>
                      <a:r>
                        <a:rPr lang="es-PE" sz="1600" b="1" kern="1200" dirty="0">
                          <a:latin typeface="Calibri" charset="0"/>
                          <a:ea typeface="Calibri" charset="0"/>
                          <a:cs typeface="Calibri" charset="0"/>
                        </a:rPr>
                        <a:t>Objetos de flujo</a:t>
                      </a:r>
                    </a:p>
                  </a:txBody>
                  <a:tcPr anchor="ctr">
                    <a:lnL w="12700" cap="flat" cmpd="sng" algn="ctr">
                      <a:solidFill>
                        <a:srgbClr val="DA3D35"/>
                      </a:solidFill>
                      <a:prstDash val="solid"/>
                      <a:round/>
                      <a:headEnd type="none" w="med" len="med"/>
                      <a:tailEnd type="none" w="med" len="med"/>
                    </a:lnL>
                    <a:lnR w="12700" cap="flat" cmpd="sng" algn="ctr">
                      <a:solidFill>
                        <a:srgbClr val="DA3D35"/>
                      </a:solidFill>
                      <a:prstDash val="solid"/>
                      <a:round/>
                      <a:headEnd type="none" w="med" len="med"/>
                      <a:tailEnd type="none" w="med" len="med"/>
                    </a:lnR>
                    <a:lnT w="12700" cap="flat" cmpd="sng" algn="ctr">
                      <a:solidFill>
                        <a:srgbClr val="DA3D35"/>
                      </a:solidFill>
                      <a:prstDash val="solid"/>
                      <a:round/>
                      <a:headEnd type="none" w="med" len="med"/>
                      <a:tailEnd type="none" w="med" len="med"/>
                    </a:lnT>
                    <a:lnB w="12700" cap="flat" cmpd="sng" algn="ctr">
                      <a:solidFill>
                        <a:srgbClr val="DA3D35"/>
                      </a:solidFill>
                      <a:prstDash val="solid"/>
                      <a:round/>
                      <a:headEnd type="none" w="med" len="med"/>
                      <a:tailEnd type="none" w="med" len="med"/>
                    </a:lnB>
                    <a:solidFill>
                      <a:srgbClr val="EE4639"/>
                    </a:solidFill>
                  </a:tcPr>
                </a:tc>
                <a:extLst>
                  <a:ext uri="{0D108BD9-81ED-4DB2-BD59-A6C34878D82A}">
                    <a16:rowId xmlns:a16="http://schemas.microsoft.com/office/drawing/2014/main" val="10000"/>
                  </a:ext>
                </a:extLst>
              </a:tr>
              <a:tr h="1153570">
                <a:tc>
                  <a:txBody>
                    <a:bodyPr/>
                    <a:lstStyle/>
                    <a:p>
                      <a:pPr marL="184150" lvl="1" indent="-136525" algn="l" defTabSz="977900">
                        <a:lnSpc>
                          <a:spcPct val="90000"/>
                        </a:lnSpc>
                        <a:spcBef>
                          <a:spcPct val="0"/>
                        </a:spcBef>
                        <a:spcAft>
                          <a:spcPct val="15000"/>
                        </a:spcAft>
                        <a:buClr>
                          <a:srgbClr val="EE4639"/>
                        </a:buClr>
                        <a:buFont typeface="Arial" charset="0"/>
                        <a:buChar char="•"/>
                        <a:tabLst/>
                      </a:pPr>
                      <a:r>
                        <a:rPr lang="es-PE" sz="1600" kern="1200" dirty="0">
                          <a:solidFill>
                            <a:schemeClr val="tx1"/>
                          </a:solidFill>
                          <a:latin typeface="Calibri" charset="0"/>
                          <a:ea typeface="Calibri" charset="0"/>
                          <a:cs typeface="Calibri" charset="0"/>
                        </a:rPr>
                        <a:t>Eventos</a:t>
                      </a:r>
                    </a:p>
                    <a:p>
                      <a:pPr marL="184150" lvl="1" indent="-136525" algn="l" defTabSz="977900">
                        <a:lnSpc>
                          <a:spcPct val="90000"/>
                        </a:lnSpc>
                        <a:spcBef>
                          <a:spcPct val="0"/>
                        </a:spcBef>
                        <a:spcAft>
                          <a:spcPct val="15000"/>
                        </a:spcAft>
                        <a:buClr>
                          <a:srgbClr val="EE4639"/>
                        </a:buClr>
                        <a:buFont typeface="Arial" charset="0"/>
                        <a:buChar char="•"/>
                        <a:tabLst/>
                      </a:pPr>
                      <a:r>
                        <a:rPr lang="es-PE" sz="1600" kern="1200" dirty="0">
                          <a:solidFill>
                            <a:schemeClr val="tx1"/>
                          </a:solidFill>
                          <a:latin typeface="Calibri" charset="0"/>
                          <a:ea typeface="Calibri" charset="0"/>
                          <a:cs typeface="Calibri" charset="0"/>
                        </a:rPr>
                        <a:t>Actividades</a:t>
                      </a:r>
                    </a:p>
                    <a:p>
                      <a:pPr marL="184150" lvl="1" indent="-136525" algn="l" defTabSz="977900">
                        <a:lnSpc>
                          <a:spcPct val="90000"/>
                        </a:lnSpc>
                        <a:spcBef>
                          <a:spcPct val="0"/>
                        </a:spcBef>
                        <a:spcAft>
                          <a:spcPct val="15000"/>
                        </a:spcAft>
                        <a:buClr>
                          <a:srgbClr val="EE4639"/>
                        </a:buClr>
                        <a:buFont typeface="Arial" charset="0"/>
                        <a:buChar char="•"/>
                        <a:tabLst/>
                      </a:pPr>
                      <a:r>
                        <a:rPr lang="es-PE" sz="1600" kern="1200" dirty="0">
                          <a:solidFill>
                            <a:schemeClr val="tx1"/>
                          </a:solidFill>
                          <a:latin typeface="Calibri" charset="0"/>
                          <a:ea typeface="Calibri" charset="0"/>
                          <a:cs typeface="Calibri" charset="0"/>
                        </a:rPr>
                        <a:t>Compuertas</a:t>
                      </a:r>
                    </a:p>
                  </a:txBody>
                  <a:tcPr marT="144000">
                    <a:lnL w="12700" cap="flat" cmpd="sng" algn="ctr">
                      <a:solidFill>
                        <a:srgbClr val="DA3D35"/>
                      </a:solidFill>
                      <a:prstDash val="solid"/>
                      <a:round/>
                      <a:headEnd type="none" w="med" len="med"/>
                      <a:tailEnd type="none" w="med" len="med"/>
                    </a:lnL>
                    <a:lnR w="12700" cap="flat" cmpd="sng" algn="ctr">
                      <a:solidFill>
                        <a:srgbClr val="DA3D35"/>
                      </a:solidFill>
                      <a:prstDash val="solid"/>
                      <a:round/>
                      <a:headEnd type="none" w="med" len="med"/>
                      <a:tailEnd type="none" w="med" len="med"/>
                    </a:lnR>
                    <a:lnT w="12700" cap="flat" cmpd="sng" algn="ctr">
                      <a:solidFill>
                        <a:srgbClr val="DA3D35"/>
                      </a:solidFill>
                      <a:prstDash val="solid"/>
                      <a:round/>
                      <a:headEnd type="none" w="med" len="med"/>
                      <a:tailEnd type="none" w="med" len="med"/>
                    </a:lnT>
                    <a:lnB w="12700" cap="flat" cmpd="sng" algn="ctr">
                      <a:solidFill>
                        <a:srgbClr val="DA3D35"/>
                      </a:solidFill>
                      <a:prstDash val="solid"/>
                      <a:round/>
                      <a:headEnd type="none" w="med" len="med"/>
                      <a:tailEnd type="none" w="med" len="med"/>
                    </a:lnB>
                    <a:solidFill>
                      <a:srgbClr val="FEC9C5"/>
                    </a:solidFill>
                  </a:tcPr>
                </a:tc>
                <a:extLst>
                  <a:ext uri="{0D108BD9-81ED-4DB2-BD59-A6C34878D82A}">
                    <a16:rowId xmlns:a16="http://schemas.microsoft.com/office/drawing/2014/main" val="10001"/>
                  </a:ext>
                </a:extLst>
              </a:tr>
            </a:tbl>
          </a:graphicData>
        </a:graphic>
      </p:graphicFrame>
      <p:sp>
        <p:nvSpPr>
          <p:cNvPr id="6" name="Rectángulo 5"/>
          <p:cNvSpPr/>
          <p:nvPr/>
        </p:nvSpPr>
        <p:spPr>
          <a:xfrm>
            <a:off x="3367603" y="1587745"/>
            <a:ext cx="1430392" cy="221599"/>
          </a:xfrm>
          <a:prstGeom prst="rect">
            <a:avLst/>
          </a:prstGeom>
        </p:spPr>
        <p:txBody>
          <a:bodyPr wrap="none" lIns="0" tIns="0" rIns="0" bIns="0">
            <a:spAutoFit/>
          </a:bodyPr>
          <a:lstStyle/>
          <a:p>
            <a:pPr marL="0" lvl="1" defTabSz="977900">
              <a:lnSpc>
                <a:spcPct val="90000"/>
              </a:lnSpc>
              <a:spcBef>
                <a:spcPct val="0"/>
              </a:spcBef>
              <a:spcAft>
                <a:spcPct val="15000"/>
              </a:spcAft>
            </a:pPr>
            <a:r>
              <a:rPr lang="es-PE" sz="1600" b="1" dirty="0">
                <a:latin typeface="Calibri" charset="0"/>
                <a:ea typeface="Calibri" charset="0"/>
                <a:cs typeface="Calibri" charset="0"/>
              </a:rPr>
              <a:t>Eventos de Inicio</a:t>
            </a:r>
          </a:p>
        </p:txBody>
      </p:sp>
      <p:sp>
        <p:nvSpPr>
          <p:cNvPr id="7" name="Rectángulo 6"/>
          <p:cNvSpPr/>
          <p:nvPr/>
        </p:nvSpPr>
        <p:spPr>
          <a:xfrm>
            <a:off x="3367603" y="2166135"/>
            <a:ext cx="1656928" cy="221599"/>
          </a:xfrm>
          <a:prstGeom prst="rect">
            <a:avLst/>
          </a:prstGeom>
        </p:spPr>
        <p:txBody>
          <a:bodyPr wrap="none" lIns="0" tIns="0" rIns="0" bIns="0">
            <a:spAutoFit/>
          </a:bodyPr>
          <a:lstStyle/>
          <a:p>
            <a:pPr marL="0" lvl="1" defTabSz="977900">
              <a:lnSpc>
                <a:spcPct val="90000"/>
              </a:lnSpc>
              <a:spcBef>
                <a:spcPct val="0"/>
              </a:spcBef>
              <a:spcAft>
                <a:spcPct val="15000"/>
              </a:spcAft>
            </a:pPr>
            <a:r>
              <a:rPr lang="es-PE" sz="1600" b="1" dirty="0">
                <a:latin typeface="Calibri" charset="0"/>
                <a:ea typeface="Calibri" charset="0"/>
                <a:cs typeface="Calibri" charset="0"/>
              </a:rPr>
              <a:t>Eventos Intermedio</a:t>
            </a:r>
          </a:p>
        </p:txBody>
      </p:sp>
      <p:sp>
        <p:nvSpPr>
          <p:cNvPr id="8" name="Rectángulo 7"/>
          <p:cNvSpPr/>
          <p:nvPr/>
        </p:nvSpPr>
        <p:spPr>
          <a:xfrm>
            <a:off x="3367603" y="2734416"/>
            <a:ext cx="1223605" cy="221599"/>
          </a:xfrm>
          <a:prstGeom prst="rect">
            <a:avLst/>
          </a:prstGeom>
        </p:spPr>
        <p:txBody>
          <a:bodyPr wrap="none" lIns="0" tIns="0" rIns="0" bIns="0">
            <a:spAutoFit/>
          </a:bodyPr>
          <a:lstStyle/>
          <a:p>
            <a:pPr marL="0" lvl="1" defTabSz="977900">
              <a:lnSpc>
                <a:spcPct val="90000"/>
              </a:lnSpc>
              <a:spcBef>
                <a:spcPct val="0"/>
              </a:spcBef>
              <a:spcAft>
                <a:spcPct val="15000"/>
              </a:spcAft>
            </a:pPr>
            <a:r>
              <a:rPr lang="es-PE" sz="1600" b="1" dirty="0">
                <a:latin typeface="Calibri" charset="0"/>
                <a:ea typeface="Calibri" charset="0"/>
                <a:cs typeface="Calibri" charset="0"/>
              </a:rPr>
              <a:t>Eventos de Fin</a:t>
            </a:r>
          </a:p>
        </p:txBody>
      </p:sp>
      <p:sp>
        <p:nvSpPr>
          <p:cNvPr id="9" name="Elipse 8"/>
          <p:cNvSpPr/>
          <p:nvPr/>
        </p:nvSpPr>
        <p:spPr>
          <a:xfrm>
            <a:off x="2844309" y="1505984"/>
            <a:ext cx="372622" cy="372622"/>
          </a:xfrm>
          <a:prstGeom prst="ellipse">
            <a:avLst/>
          </a:prstGeom>
          <a:solidFill>
            <a:schemeClr val="accent3">
              <a:lumMod val="60000"/>
              <a:lumOff val="4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600">
              <a:latin typeface="Calibri" charset="0"/>
              <a:ea typeface="Calibri" charset="0"/>
              <a:cs typeface="Calibri" charset="0"/>
            </a:endParaRPr>
          </a:p>
        </p:txBody>
      </p:sp>
      <p:sp>
        <p:nvSpPr>
          <p:cNvPr id="11" name="Elipse 10"/>
          <p:cNvSpPr/>
          <p:nvPr/>
        </p:nvSpPr>
        <p:spPr>
          <a:xfrm>
            <a:off x="2844307" y="2654303"/>
            <a:ext cx="372622" cy="372622"/>
          </a:xfrm>
          <a:prstGeom prst="ellipse">
            <a:avLst/>
          </a:prstGeom>
          <a:solidFill>
            <a:schemeClr val="accent2">
              <a:lumMod val="60000"/>
              <a:lumOff val="40000"/>
            </a:schemeClr>
          </a:solid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600">
              <a:latin typeface="Calibri" charset="0"/>
              <a:ea typeface="Calibri" charset="0"/>
              <a:cs typeface="Calibri" charset="0"/>
            </a:endParaRPr>
          </a:p>
        </p:txBody>
      </p:sp>
      <p:sp>
        <p:nvSpPr>
          <p:cNvPr id="14" name="Rectángulo 13"/>
          <p:cNvSpPr/>
          <p:nvPr/>
        </p:nvSpPr>
        <p:spPr>
          <a:xfrm>
            <a:off x="3646443" y="3617643"/>
            <a:ext cx="1979324" cy="997196"/>
          </a:xfrm>
          <a:prstGeom prst="rect">
            <a:avLst/>
          </a:prstGeom>
        </p:spPr>
        <p:txBody>
          <a:bodyPr wrap="none" lIns="0" tIns="0" rIns="0" bIns="0">
            <a:spAutoFit/>
          </a:bodyPr>
          <a:lstStyle/>
          <a:p>
            <a:pPr marL="174625" lvl="1" indent="-174625" defTabSz="977900">
              <a:lnSpc>
                <a:spcPct val="90000"/>
              </a:lnSpc>
              <a:spcBef>
                <a:spcPct val="0"/>
              </a:spcBef>
              <a:spcAft>
                <a:spcPct val="15000"/>
              </a:spcAft>
              <a:buFont typeface="Arial" panose="020B0604020202020204" pitchFamily="34" charset="0"/>
              <a:buChar char="•"/>
            </a:pPr>
            <a:r>
              <a:rPr lang="es-PE" sz="1600" b="1" dirty="0">
                <a:latin typeface="Calibri" charset="0"/>
                <a:ea typeface="Calibri" charset="0"/>
                <a:cs typeface="Calibri" charset="0"/>
              </a:rPr>
              <a:t>Compuerta Exclusiva</a:t>
            </a:r>
          </a:p>
          <a:p>
            <a:pPr marL="174625" lvl="1" indent="-174625" defTabSz="977900">
              <a:lnSpc>
                <a:spcPct val="90000"/>
              </a:lnSpc>
              <a:spcBef>
                <a:spcPct val="0"/>
              </a:spcBef>
              <a:spcAft>
                <a:spcPct val="15000"/>
              </a:spcAft>
              <a:buFont typeface="Arial" panose="020B0604020202020204" pitchFamily="34" charset="0"/>
              <a:buChar char="•"/>
            </a:pPr>
            <a:r>
              <a:rPr lang="es-PE" sz="1600" b="1" dirty="0">
                <a:latin typeface="Calibri" charset="0"/>
                <a:ea typeface="Calibri" charset="0"/>
                <a:cs typeface="Calibri" charset="0"/>
              </a:rPr>
              <a:t>Compuerta Paralela</a:t>
            </a:r>
          </a:p>
          <a:p>
            <a:pPr marL="174625" lvl="1" indent="-174625" defTabSz="977900">
              <a:lnSpc>
                <a:spcPct val="90000"/>
              </a:lnSpc>
              <a:spcBef>
                <a:spcPct val="0"/>
              </a:spcBef>
              <a:spcAft>
                <a:spcPct val="15000"/>
              </a:spcAft>
              <a:buFont typeface="Arial" panose="020B0604020202020204" pitchFamily="34" charset="0"/>
              <a:buChar char="•"/>
            </a:pPr>
            <a:r>
              <a:rPr lang="es-PE" sz="1600" b="1" dirty="0">
                <a:latin typeface="Calibri" charset="0"/>
                <a:ea typeface="Calibri" charset="0"/>
                <a:cs typeface="Calibri" charset="0"/>
              </a:rPr>
              <a:t>Compuerta Inclusiva</a:t>
            </a:r>
          </a:p>
          <a:p>
            <a:pPr marL="174625" lvl="1" indent="-174625" defTabSz="977900">
              <a:lnSpc>
                <a:spcPct val="90000"/>
              </a:lnSpc>
              <a:spcBef>
                <a:spcPct val="0"/>
              </a:spcBef>
              <a:spcAft>
                <a:spcPct val="15000"/>
              </a:spcAft>
              <a:buFont typeface="Arial" panose="020B0604020202020204" pitchFamily="34" charset="0"/>
              <a:buChar char="•"/>
            </a:pPr>
            <a:r>
              <a:rPr lang="es-PE" sz="1600" b="1" dirty="0">
                <a:latin typeface="Calibri" charset="0"/>
                <a:ea typeface="Calibri" charset="0"/>
                <a:cs typeface="Calibri" charset="0"/>
              </a:rPr>
              <a:t>Compuerta Compleja</a:t>
            </a:r>
          </a:p>
        </p:txBody>
      </p:sp>
      <p:sp>
        <p:nvSpPr>
          <p:cNvPr id="17" name="Rectángulo 16"/>
          <p:cNvSpPr/>
          <p:nvPr/>
        </p:nvSpPr>
        <p:spPr>
          <a:xfrm rot="2700000">
            <a:off x="2951250" y="3954472"/>
            <a:ext cx="395406" cy="395406"/>
          </a:xfrm>
          <a:prstGeom prst="rect">
            <a:avLst/>
          </a:prstGeom>
          <a:noFill/>
          <a:ln w="38100">
            <a:solidFill>
              <a:srgbClr val="FEC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600">
              <a:latin typeface="Calibri" charset="0"/>
              <a:ea typeface="Calibri" charset="0"/>
              <a:cs typeface="Calibri" charset="0"/>
            </a:endParaRPr>
          </a:p>
        </p:txBody>
      </p:sp>
      <p:sp>
        <p:nvSpPr>
          <p:cNvPr id="18" name="Rectángulo redondeado 17"/>
          <p:cNvSpPr/>
          <p:nvPr/>
        </p:nvSpPr>
        <p:spPr>
          <a:xfrm>
            <a:off x="5760160" y="1487955"/>
            <a:ext cx="1299209" cy="726792"/>
          </a:xfrm>
          <a:prstGeom prst="roundRect">
            <a:avLst>
              <a:gd name="adj" fmla="val 11978"/>
            </a:avLst>
          </a:prstGeom>
          <a:noFill/>
          <a:ln w="28575">
            <a:solidFill>
              <a:srgbClr val="00B1C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600">
              <a:latin typeface="Calibri" charset="0"/>
              <a:ea typeface="Calibri" charset="0"/>
              <a:cs typeface="Calibri" charset="0"/>
            </a:endParaRPr>
          </a:p>
        </p:txBody>
      </p:sp>
      <p:sp>
        <p:nvSpPr>
          <p:cNvPr id="19" name="Rectángulo redondeado 18"/>
          <p:cNvSpPr/>
          <p:nvPr/>
        </p:nvSpPr>
        <p:spPr>
          <a:xfrm>
            <a:off x="5760949" y="2310096"/>
            <a:ext cx="1298419" cy="726792"/>
          </a:xfrm>
          <a:prstGeom prst="roundRect">
            <a:avLst>
              <a:gd name="adj" fmla="val 10415"/>
            </a:avLst>
          </a:prstGeom>
          <a:noFill/>
          <a:ln w="28575">
            <a:solidFill>
              <a:srgbClr val="00B1C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sz="1600">
              <a:latin typeface="Calibri" charset="0"/>
              <a:ea typeface="Calibri" charset="0"/>
              <a:cs typeface="Calibri" charset="0"/>
            </a:endParaRPr>
          </a:p>
        </p:txBody>
      </p:sp>
      <p:sp>
        <p:nvSpPr>
          <p:cNvPr id="20" name="Rectángulo 19"/>
          <p:cNvSpPr/>
          <p:nvPr/>
        </p:nvSpPr>
        <p:spPr>
          <a:xfrm>
            <a:off x="7218894" y="1767806"/>
            <a:ext cx="1010217" cy="221599"/>
          </a:xfrm>
          <a:prstGeom prst="rect">
            <a:avLst/>
          </a:prstGeom>
        </p:spPr>
        <p:txBody>
          <a:bodyPr wrap="square" lIns="0" tIns="0" rIns="0" bIns="0">
            <a:spAutoFit/>
          </a:bodyPr>
          <a:lstStyle/>
          <a:p>
            <a:pPr marL="0" lvl="1" defTabSz="977900">
              <a:lnSpc>
                <a:spcPct val="90000"/>
              </a:lnSpc>
              <a:spcBef>
                <a:spcPct val="0"/>
              </a:spcBef>
              <a:spcAft>
                <a:spcPct val="15000"/>
              </a:spcAft>
            </a:pPr>
            <a:r>
              <a:rPr lang="es-PE" sz="1600" b="1" dirty="0">
                <a:latin typeface="Calibri" charset="0"/>
                <a:ea typeface="Calibri" charset="0"/>
                <a:cs typeface="Calibri" charset="0"/>
              </a:rPr>
              <a:t>Tareas</a:t>
            </a:r>
          </a:p>
        </p:txBody>
      </p:sp>
      <p:sp>
        <p:nvSpPr>
          <p:cNvPr id="21" name="Rectángulo 20"/>
          <p:cNvSpPr/>
          <p:nvPr/>
        </p:nvSpPr>
        <p:spPr>
          <a:xfrm>
            <a:off x="7218894" y="2543503"/>
            <a:ext cx="2521211" cy="221599"/>
          </a:xfrm>
          <a:prstGeom prst="rect">
            <a:avLst/>
          </a:prstGeom>
        </p:spPr>
        <p:txBody>
          <a:bodyPr wrap="square" lIns="0" tIns="0" rIns="0" bIns="0">
            <a:spAutoFit/>
          </a:bodyPr>
          <a:lstStyle/>
          <a:p>
            <a:pPr marL="0" lvl="1" defTabSz="977900">
              <a:lnSpc>
                <a:spcPct val="90000"/>
              </a:lnSpc>
              <a:spcBef>
                <a:spcPct val="0"/>
              </a:spcBef>
              <a:spcAft>
                <a:spcPct val="15000"/>
              </a:spcAft>
            </a:pPr>
            <a:r>
              <a:rPr lang="es-PE" sz="1600" b="1" dirty="0">
                <a:latin typeface="Calibri" charset="0"/>
                <a:ea typeface="Calibri" charset="0"/>
                <a:cs typeface="Calibri" charset="0"/>
              </a:rPr>
              <a:t>Sub-procesos</a:t>
            </a:r>
          </a:p>
        </p:txBody>
      </p:sp>
      <p:sp>
        <p:nvSpPr>
          <p:cNvPr id="23" name="Rectángulo 22"/>
          <p:cNvSpPr/>
          <p:nvPr/>
        </p:nvSpPr>
        <p:spPr>
          <a:xfrm flipH="1" flipV="1">
            <a:off x="6155361" y="2696072"/>
            <a:ext cx="499441" cy="523220"/>
          </a:xfrm>
          <a:prstGeom prst="rect">
            <a:avLst/>
          </a:prstGeom>
        </p:spPr>
        <p:txBody>
          <a:bodyPr wrap="square">
            <a:spAutoFit/>
          </a:bodyPr>
          <a:lstStyle/>
          <a:p>
            <a:r>
              <a:rPr lang="es-PE" sz="2800" b="1" dirty="0">
                <a:solidFill>
                  <a:srgbClr val="00B1C3"/>
                </a:solidFill>
                <a:latin typeface="Calibri" charset="0"/>
                <a:ea typeface="Calibri" charset="0"/>
                <a:cs typeface="Calibri" charset="0"/>
              </a:rPr>
              <a:t>+</a:t>
            </a:r>
            <a:endParaRPr lang="es-PE" sz="3200" dirty="0">
              <a:solidFill>
                <a:srgbClr val="00B1C3"/>
              </a:solidFill>
              <a:latin typeface="Calibri" charset="0"/>
              <a:ea typeface="Calibri" charset="0"/>
              <a:cs typeface="Calibri" charset="0"/>
            </a:endParaRPr>
          </a:p>
        </p:txBody>
      </p:sp>
      <p:sp>
        <p:nvSpPr>
          <p:cNvPr id="24" name="Rectángulo 23"/>
          <p:cNvSpPr/>
          <p:nvPr/>
        </p:nvSpPr>
        <p:spPr>
          <a:xfrm>
            <a:off x="6351798" y="2816789"/>
            <a:ext cx="235388" cy="220099"/>
          </a:xfrm>
          <a:prstGeom prst="rect">
            <a:avLst/>
          </a:prstGeom>
          <a:noFill/>
          <a:ln w="28575">
            <a:solidFill>
              <a:srgbClr val="00B1C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pic>
        <p:nvPicPr>
          <p:cNvPr id="4" name="Imagen 3">
            <a:extLst>
              <a:ext uri="{FF2B5EF4-FFF2-40B4-BE49-F238E27FC236}">
                <a16:creationId xmlns:a16="http://schemas.microsoft.com/office/drawing/2014/main" id="{D0023042-4C67-4092-81B1-E6C7E79286CF}"/>
              </a:ext>
            </a:extLst>
          </p:cNvPr>
          <p:cNvPicPr>
            <a:picLocks noChangeAspect="1"/>
          </p:cNvPicPr>
          <p:nvPr/>
        </p:nvPicPr>
        <p:blipFill>
          <a:blip r:embed="rId4"/>
          <a:stretch>
            <a:fillRect/>
          </a:stretch>
        </p:blipFill>
        <p:spPr>
          <a:xfrm>
            <a:off x="2719153" y="2006442"/>
            <a:ext cx="622930" cy="492549"/>
          </a:xfrm>
          <a:prstGeom prst="rect">
            <a:avLst/>
          </a:prstGeom>
        </p:spPr>
      </p:pic>
    </p:spTree>
    <p:custDataLst>
      <p:tags r:id="rId1"/>
    </p:custDataLst>
    <p:extLst>
      <p:ext uri="{BB962C8B-B14F-4D97-AF65-F5344CB8AC3E}">
        <p14:creationId xmlns:p14="http://schemas.microsoft.com/office/powerpoint/2010/main" val="659331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506728" y="917579"/>
            <a:ext cx="8168960" cy="276999"/>
          </a:xfrm>
          <a:prstGeom prst="rect">
            <a:avLst/>
          </a:prstGeom>
        </p:spPr>
        <p:txBody>
          <a:bodyPr vert="horz" wrap="square" lIns="0" tIns="0" rIns="0" bIns="0" rtlCol="0">
            <a:spAutoFit/>
          </a:bodyPr>
          <a:lstStyle/>
          <a:p>
            <a:r>
              <a:rPr lang="es-PE" b="1" dirty="0"/>
              <a:t>OBJETOS DE FLUJO – Eventos</a:t>
            </a:r>
            <a:endParaRPr lang="en-US" sz="1600" b="1" dirty="0">
              <a:latin typeface="Calibri" charset="0"/>
              <a:ea typeface="Calibri" charset="0"/>
              <a:cs typeface="Calibri" charset="0"/>
            </a:endParaRPr>
          </a:p>
        </p:txBody>
      </p:sp>
      <p:sp>
        <p:nvSpPr>
          <p:cNvPr id="23" name="CuadroTexto 22"/>
          <p:cNvSpPr txBox="1"/>
          <p:nvPr/>
        </p:nvSpPr>
        <p:spPr>
          <a:xfrm>
            <a:off x="967695" y="1551027"/>
            <a:ext cx="4794476" cy="1661993"/>
          </a:xfrm>
          <a:prstGeom prst="rect">
            <a:avLst/>
          </a:prstGeom>
          <a:noFill/>
        </p:spPr>
        <p:txBody>
          <a:bodyPr wrap="square" lIns="0" tIns="0" rIns="0" bIns="0" rtlCol="0">
            <a:spAutoFit/>
          </a:bodyPr>
          <a:lstStyle/>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Un evento es “algo que ocurre” durante el curso de un proceso.</a:t>
            </a:r>
          </a:p>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Un evento afecta el flujo del proceso y usualmente tiene un disparador o un resultado.</a:t>
            </a:r>
          </a:p>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Pueden comenzar, interrumpir o finalizar un proceso.</a:t>
            </a:r>
            <a:endParaRPr lang="es-PE" sz="1400" dirty="0">
              <a:latin typeface="Calibri" panose="020F0502020204030204" pitchFamily="34" charset="0"/>
              <a:ea typeface="Calibri" charset="0"/>
              <a:cs typeface="Calibri" panose="020F0502020204030204" pitchFamily="34" charset="0"/>
            </a:endParaRPr>
          </a:p>
        </p:txBody>
      </p:sp>
      <p:pic>
        <p:nvPicPr>
          <p:cNvPr id="3" name="Imagen 2">
            <a:extLst>
              <a:ext uri="{FF2B5EF4-FFF2-40B4-BE49-F238E27FC236}">
                <a16:creationId xmlns:a16="http://schemas.microsoft.com/office/drawing/2014/main" id="{D53C25FA-3796-40BE-BD54-951803BA2A0F}"/>
              </a:ext>
            </a:extLst>
          </p:cNvPr>
          <p:cNvPicPr>
            <a:picLocks noChangeAspect="1"/>
          </p:cNvPicPr>
          <p:nvPr/>
        </p:nvPicPr>
        <p:blipFill>
          <a:blip r:embed="rId4"/>
          <a:stretch>
            <a:fillRect/>
          </a:stretch>
        </p:blipFill>
        <p:spPr>
          <a:xfrm>
            <a:off x="6838723" y="704850"/>
            <a:ext cx="1533525" cy="4305300"/>
          </a:xfrm>
          <a:prstGeom prst="rect">
            <a:avLst/>
          </a:prstGeom>
        </p:spPr>
      </p:pic>
    </p:spTree>
    <p:custDataLst>
      <p:tags r:id="rId1"/>
    </p:custDataLst>
    <p:extLst>
      <p:ext uri="{BB962C8B-B14F-4D97-AF65-F5344CB8AC3E}">
        <p14:creationId xmlns:p14="http://schemas.microsoft.com/office/powerpoint/2010/main" val="1723841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506728" y="917579"/>
            <a:ext cx="8168960" cy="276999"/>
          </a:xfrm>
          <a:prstGeom prst="rect">
            <a:avLst/>
          </a:prstGeom>
        </p:spPr>
        <p:txBody>
          <a:bodyPr vert="horz" wrap="square" lIns="0" tIns="0" rIns="0" bIns="0" rtlCol="0">
            <a:spAutoFit/>
          </a:bodyPr>
          <a:lstStyle/>
          <a:p>
            <a:r>
              <a:rPr lang="es-PE" b="1" dirty="0"/>
              <a:t>OBJETOS DE FLUJO – Actividades</a:t>
            </a:r>
            <a:endParaRPr lang="en-US" sz="1600" b="1" dirty="0">
              <a:latin typeface="Calibri" charset="0"/>
              <a:ea typeface="Calibri" charset="0"/>
              <a:cs typeface="Calibri" charset="0"/>
            </a:endParaRPr>
          </a:p>
        </p:txBody>
      </p:sp>
      <p:sp>
        <p:nvSpPr>
          <p:cNvPr id="23" name="CuadroTexto 22"/>
          <p:cNvSpPr txBox="1"/>
          <p:nvPr/>
        </p:nvSpPr>
        <p:spPr>
          <a:xfrm>
            <a:off x="967695" y="1551027"/>
            <a:ext cx="4794476" cy="3262432"/>
          </a:xfrm>
          <a:prstGeom prst="rect">
            <a:avLst/>
          </a:prstGeom>
          <a:noFill/>
        </p:spPr>
        <p:txBody>
          <a:bodyPr wrap="square" lIns="0" tIns="0" rIns="0" bIns="0" rtlCol="0">
            <a:spAutoFit/>
          </a:bodyPr>
          <a:lstStyle/>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Una Actividad es una tarea o trabajo que se ejecuta en un proceso. Puede ser de 2 tipos:</a:t>
            </a:r>
          </a:p>
          <a:p>
            <a:pPr marL="285750" indent="-285750" algn="just">
              <a:buFont typeface="Arial" panose="020B0604020202020204" pitchFamily="34" charset="0"/>
              <a:buChar char="•"/>
            </a:pPr>
            <a:endParaRPr lang="es-ES" dirty="0">
              <a:latin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s-ES" b="1" dirty="0">
                <a:latin typeface="Calibri" panose="020F0502020204030204" pitchFamily="34" charset="0"/>
                <a:cs typeface="Calibri" panose="020F0502020204030204" pitchFamily="34" charset="0"/>
              </a:rPr>
              <a:t>Tarea</a:t>
            </a:r>
            <a:r>
              <a:rPr lang="es-ES" dirty="0">
                <a:latin typeface="Calibri" panose="020F0502020204030204" pitchFamily="34" charset="0"/>
                <a:cs typeface="Calibri" panose="020F0502020204030204" pitchFamily="34" charset="0"/>
              </a:rPr>
              <a:t>: Es una actividad atómica dentro de un proceso y se usa cuando ya no se puede descomponer el trabajo en más detalle.</a:t>
            </a:r>
          </a:p>
          <a:p>
            <a:pPr marL="742950" lvl="1" indent="-285750" algn="just">
              <a:buFont typeface="Arial" panose="020B0604020202020204" pitchFamily="34" charset="0"/>
              <a:buChar char="•"/>
            </a:pPr>
            <a:endParaRPr lang="es-ES" dirty="0">
              <a:latin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s-ES" b="1" dirty="0">
                <a:latin typeface="Calibri" panose="020F0502020204030204" pitchFamily="34" charset="0"/>
                <a:cs typeface="Calibri" panose="020F0502020204030204" pitchFamily="34" charset="0"/>
              </a:rPr>
              <a:t>Subproceso</a:t>
            </a:r>
            <a:r>
              <a:rPr lang="es-ES" dirty="0">
                <a:latin typeface="Calibri" panose="020F0502020204030204" pitchFamily="34" charset="0"/>
                <a:cs typeface="Calibri" panose="020F0502020204030204" pitchFamily="34" charset="0"/>
              </a:rPr>
              <a:t>: Permite el desarrollo jerárquico de los procesos. Es una actividad que puede ser descompuesta.</a:t>
            </a:r>
          </a:p>
          <a:p>
            <a:pPr marL="742950" lvl="1" indent="-285750" algn="just">
              <a:buFont typeface="Arial" panose="020B0604020202020204" pitchFamily="34" charset="0"/>
              <a:buChar char="•"/>
            </a:pPr>
            <a:endParaRPr lang="es-ES"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s-PE" sz="1400" dirty="0">
              <a:latin typeface="Calibri" panose="020F0502020204030204" pitchFamily="34" charset="0"/>
              <a:ea typeface="Calibri" charset="0"/>
              <a:cs typeface="Calibri" panose="020F0502020204030204" pitchFamily="34" charset="0"/>
            </a:endParaRPr>
          </a:p>
        </p:txBody>
      </p:sp>
      <p:pic>
        <p:nvPicPr>
          <p:cNvPr id="2" name="Imagen 1">
            <a:extLst>
              <a:ext uri="{FF2B5EF4-FFF2-40B4-BE49-F238E27FC236}">
                <a16:creationId xmlns:a16="http://schemas.microsoft.com/office/drawing/2014/main" id="{27D24AB4-09CC-43C3-B62B-C44415081A1E}"/>
              </a:ext>
            </a:extLst>
          </p:cNvPr>
          <p:cNvPicPr>
            <a:picLocks noChangeAspect="1"/>
          </p:cNvPicPr>
          <p:nvPr/>
        </p:nvPicPr>
        <p:blipFill>
          <a:blip r:embed="rId4"/>
          <a:stretch>
            <a:fillRect/>
          </a:stretch>
        </p:blipFill>
        <p:spPr>
          <a:xfrm>
            <a:off x="6464300" y="1162050"/>
            <a:ext cx="1905000" cy="3390900"/>
          </a:xfrm>
          <a:prstGeom prst="rect">
            <a:avLst/>
          </a:prstGeom>
        </p:spPr>
      </p:pic>
    </p:spTree>
    <p:custDataLst>
      <p:tags r:id="rId1"/>
    </p:custDataLst>
    <p:extLst>
      <p:ext uri="{BB962C8B-B14F-4D97-AF65-F5344CB8AC3E}">
        <p14:creationId xmlns:p14="http://schemas.microsoft.com/office/powerpoint/2010/main" val="2406338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506728" y="917579"/>
            <a:ext cx="8168960" cy="276999"/>
          </a:xfrm>
          <a:prstGeom prst="rect">
            <a:avLst/>
          </a:prstGeom>
        </p:spPr>
        <p:txBody>
          <a:bodyPr vert="horz" wrap="square" lIns="0" tIns="0" rIns="0" bIns="0" rtlCol="0">
            <a:spAutoFit/>
          </a:bodyPr>
          <a:lstStyle/>
          <a:p>
            <a:r>
              <a:rPr lang="es-PE" b="1" dirty="0"/>
              <a:t>OBJETOS DE FLUJO – Compuertas o </a:t>
            </a:r>
            <a:r>
              <a:rPr lang="es-PE" b="1" dirty="0" err="1"/>
              <a:t>Gateways</a:t>
            </a:r>
            <a:endParaRPr lang="en-US" sz="1600" b="1" dirty="0">
              <a:latin typeface="Calibri" charset="0"/>
              <a:ea typeface="Calibri" charset="0"/>
              <a:cs typeface="Calibri" charset="0"/>
            </a:endParaRPr>
          </a:p>
        </p:txBody>
      </p:sp>
      <p:sp>
        <p:nvSpPr>
          <p:cNvPr id="23" name="CuadroTexto 22"/>
          <p:cNvSpPr txBox="1"/>
          <p:nvPr/>
        </p:nvSpPr>
        <p:spPr>
          <a:xfrm>
            <a:off x="725976" y="2151236"/>
            <a:ext cx="3531733" cy="2431435"/>
          </a:xfrm>
          <a:prstGeom prst="rect">
            <a:avLst/>
          </a:prstGeom>
          <a:noFill/>
        </p:spPr>
        <p:txBody>
          <a:bodyPr wrap="square" lIns="0" tIns="0" rIns="0" bIns="0" rtlCol="0">
            <a:spAutoFit/>
          </a:bodyPr>
          <a:lstStyle/>
          <a:p>
            <a:pPr algn="just"/>
            <a:r>
              <a:rPr lang="es-ES" dirty="0">
                <a:latin typeface="Calibri" panose="020F0502020204030204" pitchFamily="34" charset="0"/>
                <a:cs typeface="Calibri" panose="020F0502020204030204" pitchFamily="34" charset="0"/>
              </a:rPr>
              <a:t>Son elementos de modelado que sirven para controlar como interactúa el flujo de secuencia mientras diverge y converge </a:t>
            </a:r>
            <a:r>
              <a:rPr lang="es-PE" dirty="0">
                <a:latin typeface="Calibri" panose="020F0502020204030204" pitchFamily="34" charset="0"/>
                <a:cs typeface="Calibri" panose="020F0502020204030204" pitchFamily="34" charset="0"/>
              </a:rPr>
              <a:t>dentro de un proceso. </a:t>
            </a:r>
          </a:p>
          <a:p>
            <a:pPr algn="just"/>
            <a:endParaRPr lang="es-ES" dirty="0">
              <a:latin typeface="Calibri" panose="020F0502020204030204" pitchFamily="34" charset="0"/>
              <a:cs typeface="Calibri" panose="020F0502020204030204" pitchFamily="34" charset="0"/>
            </a:endParaRPr>
          </a:p>
          <a:p>
            <a:pPr algn="just"/>
            <a:r>
              <a:rPr lang="es-ES" dirty="0">
                <a:latin typeface="Calibri" panose="020F0502020204030204" pitchFamily="34" charset="0"/>
                <a:cs typeface="Calibri" panose="020F0502020204030204" pitchFamily="34" charset="0"/>
              </a:rPr>
              <a:t>Permiten tomar 2 o más caminos alternativos dentro del flujo.</a:t>
            </a:r>
          </a:p>
          <a:p>
            <a:pPr marL="742950" lvl="1" indent="-285750" algn="just">
              <a:buFont typeface="Arial" panose="020B0604020202020204" pitchFamily="34" charset="0"/>
              <a:buChar char="•"/>
            </a:pPr>
            <a:endParaRPr lang="es-PE"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s-PE" sz="1400" dirty="0">
              <a:latin typeface="Calibri" panose="020F0502020204030204" pitchFamily="34" charset="0"/>
              <a:ea typeface="Calibri" charset="0"/>
              <a:cs typeface="Calibri" panose="020F0502020204030204" pitchFamily="34" charset="0"/>
            </a:endParaRPr>
          </a:p>
        </p:txBody>
      </p:sp>
      <p:pic>
        <p:nvPicPr>
          <p:cNvPr id="2" name="Imagen 1">
            <a:extLst>
              <a:ext uri="{FF2B5EF4-FFF2-40B4-BE49-F238E27FC236}">
                <a16:creationId xmlns:a16="http://schemas.microsoft.com/office/drawing/2014/main" id="{256490B2-B29E-4DF4-AED7-57F2C603C91F}"/>
              </a:ext>
            </a:extLst>
          </p:cNvPr>
          <p:cNvPicPr>
            <a:picLocks noChangeAspect="1"/>
          </p:cNvPicPr>
          <p:nvPr/>
        </p:nvPicPr>
        <p:blipFill>
          <a:blip r:embed="rId4"/>
          <a:stretch>
            <a:fillRect/>
          </a:stretch>
        </p:blipFill>
        <p:spPr>
          <a:xfrm>
            <a:off x="5090332" y="1682352"/>
            <a:ext cx="740784" cy="697208"/>
          </a:xfrm>
          <a:prstGeom prst="rect">
            <a:avLst/>
          </a:prstGeom>
        </p:spPr>
      </p:pic>
      <p:sp>
        <p:nvSpPr>
          <p:cNvPr id="3" name="CuadroTexto 2">
            <a:extLst>
              <a:ext uri="{FF2B5EF4-FFF2-40B4-BE49-F238E27FC236}">
                <a16:creationId xmlns:a16="http://schemas.microsoft.com/office/drawing/2014/main" id="{746F3D5B-2378-4446-B7A8-8420C508F578}"/>
              </a:ext>
            </a:extLst>
          </p:cNvPr>
          <p:cNvSpPr txBox="1"/>
          <p:nvPr/>
        </p:nvSpPr>
        <p:spPr>
          <a:xfrm>
            <a:off x="5920154" y="1846290"/>
            <a:ext cx="2124108" cy="369332"/>
          </a:xfrm>
          <a:prstGeom prst="rect">
            <a:avLst/>
          </a:prstGeom>
          <a:noFill/>
        </p:spPr>
        <p:txBody>
          <a:bodyPr wrap="none" rtlCol="0">
            <a:spAutoFit/>
          </a:bodyPr>
          <a:lstStyle/>
          <a:p>
            <a:r>
              <a:rPr lang="es-ES" dirty="0">
                <a:latin typeface="Calibri" panose="020F0502020204030204" pitchFamily="34" charset="0"/>
                <a:cs typeface="Calibri" panose="020F0502020204030204" pitchFamily="34" charset="0"/>
              </a:rPr>
              <a:t>Compuerta Exclusiva</a:t>
            </a:r>
            <a:endParaRPr lang="es-PE" dirty="0">
              <a:latin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2AD7CFA3-36EF-4A90-92D9-74ECEEC40571}"/>
              </a:ext>
            </a:extLst>
          </p:cNvPr>
          <p:cNvPicPr>
            <a:picLocks noChangeAspect="1"/>
          </p:cNvPicPr>
          <p:nvPr/>
        </p:nvPicPr>
        <p:blipFill>
          <a:blip r:embed="rId5"/>
          <a:stretch>
            <a:fillRect/>
          </a:stretch>
        </p:blipFill>
        <p:spPr>
          <a:xfrm>
            <a:off x="5117012" y="2398001"/>
            <a:ext cx="687423" cy="716066"/>
          </a:xfrm>
          <a:prstGeom prst="rect">
            <a:avLst/>
          </a:prstGeom>
        </p:spPr>
      </p:pic>
      <p:sp>
        <p:nvSpPr>
          <p:cNvPr id="9" name="CuadroTexto 8">
            <a:extLst>
              <a:ext uri="{FF2B5EF4-FFF2-40B4-BE49-F238E27FC236}">
                <a16:creationId xmlns:a16="http://schemas.microsoft.com/office/drawing/2014/main" id="{B4F38B0C-6531-4F6A-888F-05A90E0EFD77}"/>
              </a:ext>
            </a:extLst>
          </p:cNvPr>
          <p:cNvSpPr txBox="1"/>
          <p:nvPr/>
        </p:nvSpPr>
        <p:spPr>
          <a:xfrm>
            <a:off x="5920154" y="2571368"/>
            <a:ext cx="2033249" cy="369332"/>
          </a:xfrm>
          <a:prstGeom prst="rect">
            <a:avLst/>
          </a:prstGeom>
          <a:noFill/>
        </p:spPr>
        <p:txBody>
          <a:bodyPr wrap="none" rtlCol="0">
            <a:spAutoFit/>
          </a:bodyPr>
          <a:lstStyle/>
          <a:p>
            <a:r>
              <a:rPr lang="es-ES" dirty="0">
                <a:latin typeface="Calibri" panose="020F0502020204030204" pitchFamily="34" charset="0"/>
                <a:cs typeface="Calibri" panose="020F0502020204030204" pitchFamily="34" charset="0"/>
              </a:rPr>
              <a:t>Compuerta Paralela</a:t>
            </a:r>
            <a:endParaRPr lang="es-PE" dirty="0">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F705D510-E55F-4502-952E-A1B54A772399}"/>
              </a:ext>
            </a:extLst>
          </p:cNvPr>
          <p:cNvPicPr>
            <a:picLocks noChangeAspect="1"/>
          </p:cNvPicPr>
          <p:nvPr/>
        </p:nvPicPr>
        <p:blipFill>
          <a:blip r:embed="rId6"/>
          <a:stretch>
            <a:fillRect/>
          </a:stretch>
        </p:blipFill>
        <p:spPr>
          <a:xfrm>
            <a:off x="5090332" y="3132508"/>
            <a:ext cx="745293" cy="716066"/>
          </a:xfrm>
          <a:prstGeom prst="rect">
            <a:avLst/>
          </a:prstGeom>
        </p:spPr>
      </p:pic>
      <p:sp>
        <p:nvSpPr>
          <p:cNvPr id="11" name="CuadroTexto 10">
            <a:extLst>
              <a:ext uri="{FF2B5EF4-FFF2-40B4-BE49-F238E27FC236}">
                <a16:creationId xmlns:a16="http://schemas.microsoft.com/office/drawing/2014/main" id="{5A88F9C8-AB50-4099-B4B1-A21302A6B59F}"/>
              </a:ext>
            </a:extLst>
          </p:cNvPr>
          <p:cNvSpPr txBox="1"/>
          <p:nvPr/>
        </p:nvSpPr>
        <p:spPr>
          <a:xfrm>
            <a:off x="5920154" y="3314713"/>
            <a:ext cx="2097241" cy="369332"/>
          </a:xfrm>
          <a:prstGeom prst="rect">
            <a:avLst/>
          </a:prstGeom>
          <a:noFill/>
        </p:spPr>
        <p:txBody>
          <a:bodyPr wrap="none" rtlCol="0">
            <a:spAutoFit/>
          </a:bodyPr>
          <a:lstStyle/>
          <a:p>
            <a:r>
              <a:rPr lang="es-ES" dirty="0">
                <a:latin typeface="Calibri" panose="020F0502020204030204" pitchFamily="34" charset="0"/>
                <a:cs typeface="Calibri" panose="020F0502020204030204" pitchFamily="34" charset="0"/>
              </a:rPr>
              <a:t>Compuerta Inclusiva</a:t>
            </a:r>
            <a:endParaRPr lang="es-PE" dirty="0">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09EEC6BC-180F-4847-9A6B-3AE01CDB4D0B}"/>
              </a:ext>
            </a:extLst>
          </p:cNvPr>
          <p:cNvPicPr>
            <a:picLocks noChangeAspect="1"/>
          </p:cNvPicPr>
          <p:nvPr/>
        </p:nvPicPr>
        <p:blipFill>
          <a:blip r:embed="rId7"/>
          <a:stretch>
            <a:fillRect/>
          </a:stretch>
        </p:blipFill>
        <p:spPr>
          <a:xfrm>
            <a:off x="5117012" y="3885456"/>
            <a:ext cx="659904" cy="716066"/>
          </a:xfrm>
          <a:prstGeom prst="rect">
            <a:avLst/>
          </a:prstGeom>
        </p:spPr>
      </p:pic>
      <p:sp>
        <p:nvSpPr>
          <p:cNvPr id="13" name="CuadroTexto 12">
            <a:extLst>
              <a:ext uri="{FF2B5EF4-FFF2-40B4-BE49-F238E27FC236}">
                <a16:creationId xmlns:a16="http://schemas.microsoft.com/office/drawing/2014/main" id="{86557CE3-E215-4B8F-8E1D-B12BB28B22BD}"/>
              </a:ext>
            </a:extLst>
          </p:cNvPr>
          <p:cNvSpPr txBox="1"/>
          <p:nvPr/>
        </p:nvSpPr>
        <p:spPr>
          <a:xfrm>
            <a:off x="5920154" y="4073186"/>
            <a:ext cx="2175980" cy="369332"/>
          </a:xfrm>
          <a:prstGeom prst="rect">
            <a:avLst/>
          </a:prstGeom>
          <a:noFill/>
        </p:spPr>
        <p:txBody>
          <a:bodyPr wrap="none" rtlCol="0">
            <a:spAutoFit/>
          </a:bodyPr>
          <a:lstStyle/>
          <a:p>
            <a:r>
              <a:rPr lang="es-ES" dirty="0">
                <a:latin typeface="Calibri" panose="020F0502020204030204" pitchFamily="34" charset="0"/>
                <a:cs typeface="Calibri" panose="020F0502020204030204" pitchFamily="34" charset="0"/>
              </a:rPr>
              <a:t>Compuerta Compleja</a:t>
            </a:r>
            <a:endParaRPr lang="es-PE"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870864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object 7"/>
          <p:cNvSpPr txBox="1"/>
          <p:nvPr/>
        </p:nvSpPr>
        <p:spPr>
          <a:xfrm>
            <a:off x="1282298" y="918373"/>
            <a:ext cx="5636662" cy="1508105"/>
          </a:xfrm>
          <a:prstGeom prst="rect">
            <a:avLst/>
          </a:prstGeom>
        </p:spPr>
        <p:txBody>
          <a:bodyPr vert="horz" wrap="square" lIns="0" tIns="0" rIns="0" bIns="0" rtlCol="0">
            <a:spAutoFit/>
          </a:bodyPr>
          <a:lstStyle/>
          <a:p>
            <a:pPr marL="11725">
              <a:buSzPct val="100000"/>
              <a:tabLst>
                <a:tab pos="121285" algn="l"/>
              </a:tabLst>
            </a:pPr>
            <a:r>
              <a:rPr lang="es-ES_tradnl" sz="1400" spc="-10" dirty="0">
                <a:solidFill>
                  <a:srgbClr val="262626"/>
                </a:solidFill>
                <a:latin typeface="Calibri" charset="0"/>
                <a:ea typeface="Calibri" charset="0"/>
                <a:cs typeface="Calibri" charset="0"/>
              </a:rPr>
              <a:t>Comprender el significado de un proceso de negocio.</a:t>
            </a:r>
          </a:p>
          <a:p>
            <a:pPr marL="11725">
              <a:buSzPct val="100000"/>
              <a:tabLst>
                <a:tab pos="121285" algn="l"/>
              </a:tabLst>
            </a:pPr>
            <a:endParaRPr lang="es-ES_tradnl" sz="1400" spc="-10" dirty="0">
              <a:solidFill>
                <a:srgbClr val="262626"/>
              </a:solidFill>
              <a:latin typeface="Calibri" charset="0"/>
              <a:ea typeface="Calibri" charset="0"/>
              <a:cs typeface="Calibri" charset="0"/>
            </a:endParaRPr>
          </a:p>
          <a:p>
            <a:pPr marL="11725">
              <a:buSzPct val="100000"/>
              <a:tabLst>
                <a:tab pos="121285" algn="l"/>
              </a:tabLst>
            </a:pPr>
            <a:r>
              <a:rPr lang="es-ES_tradnl" sz="1400" spc="-10" dirty="0">
                <a:solidFill>
                  <a:srgbClr val="262626"/>
                </a:solidFill>
                <a:latin typeface="Calibri" charset="0"/>
                <a:ea typeface="Calibri" charset="0"/>
                <a:cs typeface="Calibri" charset="0"/>
              </a:rPr>
              <a:t>Reconocer cómo se identifica los procesos de negocio.</a:t>
            </a:r>
          </a:p>
          <a:p>
            <a:pPr marL="11725">
              <a:buSzPct val="100000"/>
              <a:tabLst>
                <a:tab pos="121285" algn="l"/>
              </a:tabLst>
            </a:pPr>
            <a:endParaRPr lang="es-ES_tradnl" sz="1400" spc="-10" dirty="0">
              <a:solidFill>
                <a:srgbClr val="262626"/>
              </a:solidFill>
              <a:latin typeface="Calibri" charset="0"/>
              <a:ea typeface="Calibri" charset="0"/>
              <a:cs typeface="Calibri" charset="0"/>
            </a:endParaRPr>
          </a:p>
          <a:p>
            <a:pPr marL="11725">
              <a:buSzPct val="100000"/>
              <a:tabLst>
                <a:tab pos="121285" algn="l"/>
              </a:tabLst>
            </a:pPr>
            <a:r>
              <a:rPr lang="es-ES_tradnl" sz="1400" spc="-10" dirty="0">
                <a:solidFill>
                  <a:srgbClr val="262626"/>
                </a:solidFill>
                <a:latin typeface="Calibri" charset="0"/>
                <a:ea typeface="Calibri" charset="0"/>
                <a:cs typeface="Calibri" charset="0"/>
              </a:rPr>
              <a:t>Explicar las fases de BPM.</a:t>
            </a:r>
          </a:p>
          <a:p>
            <a:pPr marL="11725">
              <a:buSzPct val="100000"/>
              <a:tabLst>
                <a:tab pos="121285" algn="l"/>
              </a:tabLst>
            </a:pPr>
            <a:endParaRPr lang="es-ES_tradnl" sz="1400" spc="-10" dirty="0">
              <a:solidFill>
                <a:srgbClr val="262626"/>
              </a:solidFill>
              <a:latin typeface="Calibri" charset="0"/>
              <a:ea typeface="Calibri" charset="0"/>
              <a:cs typeface="Calibri" charset="0"/>
            </a:endParaRPr>
          </a:p>
          <a:p>
            <a:pPr marL="11725">
              <a:buSzPct val="100000"/>
              <a:tabLst>
                <a:tab pos="121285" algn="l"/>
              </a:tabLst>
            </a:pPr>
            <a:r>
              <a:rPr lang="es-ES_tradnl" sz="1400" spc="-10" dirty="0">
                <a:solidFill>
                  <a:srgbClr val="262626"/>
                </a:solidFill>
                <a:latin typeface="Calibri" charset="0"/>
                <a:ea typeface="Calibri" charset="0"/>
                <a:cs typeface="Calibri" charset="0"/>
              </a:rPr>
              <a:t>Identificar los elementos que componen el BPMN.</a:t>
            </a:r>
          </a:p>
        </p:txBody>
      </p:sp>
      <p:pic>
        <p:nvPicPr>
          <p:cNvPr id="6" name="Imagen 5"/>
          <p:cNvPicPr>
            <a:picLocks noChangeAspect="1"/>
          </p:cNvPicPr>
          <p:nvPr/>
        </p:nvPicPr>
        <p:blipFill>
          <a:blip r:embed="rId3"/>
          <a:stretch>
            <a:fillRect/>
          </a:stretch>
        </p:blipFill>
        <p:spPr>
          <a:xfrm>
            <a:off x="1010839" y="954885"/>
            <a:ext cx="117851" cy="121369"/>
          </a:xfrm>
          <a:prstGeom prst="rect">
            <a:avLst/>
          </a:prstGeom>
        </p:spPr>
      </p:pic>
      <p:pic>
        <p:nvPicPr>
          <p:cNvPr id="14" name="Imagen 13"/>
          <p:cNvPicPr>
            <a:picLocks noChangeAspect="1"/>
          </p:cNvPicPr>
          <p:nvPr/>
        </p:nvPicPr>
        <p:blipFill>
          <a:blip r:embed="rId3"/>
          <a:stretch>
            <a:fillRect/>
          </a:stretch>
        </p:blipFill>
        <p:spPr>
          <a:xfrm>
            <a:off x="1010839" y="1396851"/>
            <a:ext cx="117851" cy="121369"/>
          </a:xfrm>
          <a:prstGeom prst="rect">
            <a:avLst/>
          </a:prstGeom>
        </p:spPr>
      </p:pic>
      <p:sp>
        <p:nvSpPr>
          <p:cNvPr id="2" name="Rectángulo 1"/>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a:blip r:embed="rId3"/>
          <a:stretch>
            <a:fillRect/>
          </a:stretch>
        </p:blipFill>
        <p:spPr>
          <a:xfrm>
            <a:off x="1010839" y="1812987"/>
            <a:ext cx="117851" cy="121369"/>
          </a:xfrm>
          <a:prstGeom prst="rect">
            <a:avLst/>
          </a:prstGeom>
        </p:spPr>
      </p:pic>
      <p:sp>
        <p:nvSpPr>
          <p:cNvPr id="9" name="Rectángulo 8"/>
          <p:cNvSpPr/>
          <p:nvPr/>
        </p:nvSpPr>
        <p:spPr>
          <a:xfrm>
            <a:off x="367553" y="5298141"/>
            <a:ext cx="3792071" cy="29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pic>
        <p:nvPicPr>
          <p:cNvPr id="12" name="Imagen 11"/>
          <p:cNvPicPr>
            <a:picLocks noChangeAspect="1"/>
          </p:cNvPicPr>
          <p:nvPr/>
        </p:nvPicPr>
        <p:blipFill>
          <a:blip r:embed="rId3"/>
          <a:stretch>
            <a:fillRect/>
          </a:stretch>
        </p:blipFill>
        <p:spPr>
          <a:xfrm>
            <a:off x="1010839" y="2249787"/>
            <a:ext cx="117851" cy="121369"/>
          </a:xfrm>
          <a:prstGeom prst="rect">
            <a:avLst/>
          </a:prstGeom>
        </p:spPr>
      </p:pic>
      <p:sp>
        <p:nvSpPr>
          <p:cNvPr id="13" name="Rectangle 5">
            <a:extLst>
              <a:ext uri="{FF2B5EF4-FFF2-40B4-BE49-F238E27FC236}">
                <a16:creationId xmlns:a16="http://schemas.microsoft.com/office/drawing/2014/main" id="{D04F5905-1BE2-924F-A2CA-489AB0C932A0}"/>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spTree>
    <p:extLst>
      <p:ext uri="{BB962C8B-B14F-4D97-AF65-F5344CB8AC3E}">
        <p14:creationId xmlns:p14="http://schemas.microsoft.com/office/powerpoint/2010/main" val="783239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506727" y="578259"/>
            <a:ext cx="8168960" cy="276999"/>
          </a:xfrm>
          <a:prstGeom prst="rect">
            <a:avLst/>
          </a:prstGeom>
        </p:spPr>
        <p:txBody>
          <a:bodyPr vert="horz" wrap="square" lIns="0" tIns="0" rIns="0" bIns="0" rtlCol="0">
            <a:spAutoFit/>
          </a:bodyPr>
          <a:lstStyle/>
          <a:p>
            <a:r>
              <a:rPr lang="es-PE" b="1" dirty="0"/>
              <a:t>Compuertas Paralelas</a:t>
            </a:r>
            <a:endParaRPr lang="en-US" sz="1600" b="1" dirty="0">
              <a:latin typeface="Calibri" charset="0"/>
              <a:ea typeface="Calibri" charset="0"/>
              <a:cs typeface="Calibri" charset="0"/>
            </a:endParaRPr>
          </a:p>
        </p:txBody>
      </p:sp>
      <p:sp>
        <p:nvSpPr>
          <p:cNvPr id="23" name="CuadroTexto 22"/>
          <p:cNvSpPr txBox="1"/>
          <p:nvPr/>
        </p:nvSpPr>
        <p:spPr>
          <a:xfrm>
            <a:off x="532250" y="1089070"/>
            <a:ext cx="7707993" cy="1384995"/>
          </a:xfrm>
          <a:prstGeom prst="rect">
            <a:avLst/>
          </a:prstGeom>
          <a:noFill/>
        </p:spPr>
        <p:txBody>
          <a:bodyPr wrap="square" lIns="0" tIns="0" rIns="0" bIns="0" rtlCol="0">
            <a:spAutoFit/>
          </a:bodyPr>
          <a:lstStyle/>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Se utiliza cuando varias actividades pueden realizarse en paralelo (Divergencia)</a:t>
            </a:r>
            <a:endParaRPr lang="es-PE"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S</a:t>
            </a:r>
            <a:r>
              <a:rPr lang="es-PE" dirty="0">
                <a:latin typeface="Calibri" panose="020F0502020204030204" pitchFamily="34" charset="0"/>
                <a:cs typeface="Calibri" panose="020F0502020204030204" pitchFamily="34" charset="0"/>
              </a:rPr>
              <a:t>e coloca una “+” al interior del diamante para identificarla.</a:t>
            </a:r>
          </a:p>
          <a:p>
            <a:pPr marL="285750" indent="-285750">
              <a:buFont typeface="Arial" panose="020B0604020202020204" pitchFamily="34" charset="0"/>
              <a:buChar char="•"/>
            </a:pPr>
            <a:r>
              <a:rPr lang="es-ES" dirty="0">
                <a:latin typeface="Calibri" panose="020F0502020204030204" pitchFamily="34" charset="0"/>
                <a:cs typeface="Calibri" panose="020F0502020204030204" pitchFamily="34" charset="0"/>
              </a:rPr>
              <a:t>Esta compuerta también permite sincronizar varios caminos paralelos en uno solo (Convergencia). El flujo continúa cuando todos los caminos hayan llegado a la compuerta.</a:t>
            </a:r>
            <a:endParaRPr lang="es-PE" sz="1400" dirty="0">
              <a:latin typeface="Calibri" panose="020F0502020204030204" pitchFamily="34" charset="0"/>
              <a:ea typeface="Calibri" charset="0"/>
              <a:cs typeface="Calibri" panose="020F0502020204030204" pitchFamily="34" charset="0"/>
            </a:endParaRPr>
          </a:p>
        </p:txBody>
      </p:sp>
      <p:pic>
        <p:nvPicPr>
          <p:cNvPr id="3" name="Imagen 2">
            <a:extLst>
              <a:ext uri="{FF2B5EF4-FFF2-40B4-BE49-F238E27FC236}">
                <a16:creationId xmlns:a16="http://schemas.microsoft.com/office/drawing/2014/main" id="{D3E959F7-2A6F-4168-980D-52C040EC3CBF}"/>
              </a:ext>
            </a:extLst>
          </p:cNvPr>
          <p:cNvPicPr>
            <a:picLocks noChangeAspect="1"/>
          </p:cNvPicPr>
          <p:nvPr/>
        </p:nvPicPr>
        <p:blipFill rotWithShape="1">
          <a:blip r:embed="rId4"/>
          <a:srcRect r="59478"/>
          <a:stretch/>
        </p:blipFill>
        <p:spPr>
          <a:xfrm>
            <a:off x="873909" y="2725182"/>
            <a:ext cx="3833509" cy="2213068"/>
          </a:xfrm>
          <a:prstGeom prst="rect">
            <a:avLst/>
          </a:prstGeom>
          <a:ln>
            <a:solidFill>
              <a:schemeClr val="tx1"/>
            </a:solidFill>
          </a:ln>
        </p:spPr>
      </p:pic>
      <p:pic>
        <p:nvPicPr>
          <p:cNvPr id="4" name="Imagen 3">
            <a:extLst>
              <a:ext uri="{FF2B5EF4-FFF2-40B4-BE49-F238E27FC236}">
                <a16:creationId xmlns:a16="http://schemas.microsoft.com/office/drawing/2014/main" id="{4327CA17-90EF-4853-87F4-A22DE84A8A86}"/>
              </a:ext>
            </a:extLst>
          </p:cNvPr>
          <p:cNvPicPr>
            <a:picLocks noChangeAspect="1"/>
          </p:cNvPicPr>
          <p:nvPr/>
        </p:nvPicPr>
        <p:blipFill>
          <a:blip r:embed="rId5"/>
          <a:stretch>
            <a:fillRect/>
          </a:stretch>
        </p:blipFill>
        <p:spPr>
          <a:xfrm>
            <a:off x="4995336" y="2733693"/>
            <a:ext cx="3180970" cy="2204557"/>
          </a:xfrm>
          <a:prstGeom prst="rect">
            <a:avLst/>
          </a:prstGeom>
          <a:ln>
            <a:solidFill>
              <a:schemeClr val="tx1"/>
            </a:solidFill>
          </a:ln>
        </p:spPr>
      </p:pic>
    </p:spTree>
    <p:custDataLst>
      <p:tags r:id="rId1"/>
    </p:custDataLst>
    <p:extLst>
      <p:ext uri="{BB962C8B-B14F-4D97-AF65-F5344CB8AC3E}">
        <p14:creationId xmlns:p14="http://schemas.microsoft.com/office/powerpoint/2010/main" val="1787605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487520" y="1258197"/>
            <a:ext cx="8168960" cy="2246769"/>
          </a:xfrm>
          <a:prstGeom prst="rect">
            <a:avLst/>
          </a:prstGeom>
        </p:spPr>
        <p:txBody>
          <a:bodyPr vert="horz" wrap="square" lIns="0" tIns="0" rIns="0" bIns="0" rtlCol="0">
            <a:spAutoFit/>
          </a:bodyPr>
          <a:lstStyle/>
          <a:p>
            <a:r>
              <a:rPr lang="es-PE" b="1" dirty="0"/>
              <a:t>CASO: Proceso de Pedido de Compra</a:t>
            </a:r>
          </a:p>
          <a:p>
            <a:endParaRPr lang="es-ES" sz="1600" b="1" dirty="0">
              <a:latin typeface="Calibri" charset="0"/>
              <a:ea typeface="Calibri" charset="0"/>
              <a:cs typeface="Calibri" charset="0"/>
            </a:endParaRPr>
          </a:p>
          <a:p>
            <a:pPr algn="just">
              <a:lnSpc>
                <a:spcPct val="150000"/>
              </a:lnSpc>
            </a:pPr>
            <a:r>
              <a:rPr lang="es-ES_tradnl" sz="1600" dirty="0">
                <a:latin typeface="Calibri" panose="020F0502020204030204" pitchFamily="34" charset="0"/>
                <a:cs typeface="Calibri" panose="020F0502020204030204" pitchFamily="34" charset="0"/>
              </a:rPr>
              <a:t>El proceso inicia con el registro del pedido por parte del vendedor, luego se continúa con el retiro del producto por parte del área de operaciones y la facturación del pedido realizada por el área de cartera, una vez realizadas estas actividades el vendedor debe entregar el producto y la factura al cliente.</a:t>
            </a:r>
          </a:p>
          <a:p>
            <a:endParaRPr lang="en-US" sz="1600" b="1" dirty="0">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1633652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506727" y="578259"/>
            <a:ext cx="8168960" cy="276999"/>
          </a:xfrm>
          <a:prstGeom prst="rect">
            <a:avLst/>
          </a:prstGeom>
        </p:spPr>
        <p:txBody>
          <a:bodyPr vert="horz" wrap="square" lIns="0" tIns="0" rIns="0" bIns="0" rtlCol="0">
            <a:spAutoFit/>
          </a:bodyPr>
          <a:lstStyle/>
          <a:p>
            <a:r>
              <a:rPr lang="es-PE" b="1" dirty="0"/>
              <a:t>Proceso de Pedido de Compra</a:t>
            </a:r>
            <a:endParaRPr lang="en-US" sz="1600" b="1" dirty="0">
              <a:latin typeface="Calibri" charset="0"/>
              <a:ea typeface="Calibri" charset="0"/>
              <a:cs typeface="Calibri" charset="0"/>
            </a:endParaRPr>
          </a:p>
        </p:txBody>
      </p:sp>
      <p:pic>
        <p:nvPicPr>
          <p:cNvPr id="8" name="Imagen 7">
            <a:extLst>
              <a:ext uri="{FF2B5EF4-FFF2-40B4-BE49-F238E27FC236}">
                <a16:creationId xmlns:a16="http://schemas.microsoft.com/office/drawing/2014/main" id="{4E4445AF-C2D6-4774-840E-CDFBC8E9415C}"/>
              </a:ext>
            </a:extLst>
          </p:cNvPr>
          <p:cNvPicPr>
            <a:picLocks noChangeAspect="1"/>
          </p:cNvPicPr>
          <p:nvPr/>
        </p:nvPicPr>
        <p:blipFill rotWithShape="1">
          <a:blip r:embed="rId4"/>
          <a:srcRect l="3570" t="20065" r="4239"/>
          <a:stretch/>
        </p:blipFill>
        <p:spPr>
          <a:xfrm>
            <a:off x="503238" y="1104001"/>
            <a:ext cx="8057269" cy="4032740"/>
          </a:xfrm>
          <a:prstGeom prst="rect">
            <a:avLst/>
          </a:prstGeom>
          <a:ln w="19050">
            <a:solidFill>
              <a:schemeClr val="tx1"/>
            </a:solidFill>
          </a:ln>
        </p:spPr>
      </p:pic>
    </p:spTree>
    <p:custDataLst>
      <p:tags r:id="rId1"/>
    </p:custDataLst>
    <p:extLst>
      <p:ext uri="{BB962C8B-B14F-4D97-AF65-F5344CB8AC3E}">
        <p14:creationId xmlns:p14="http://schemas.microsoft.com/office/powerpoint/2010/main" val="1718705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506728" y="674915"/>
            <a:ext cx="8168960" cy="276999"/>
          </a:xfrm>
          <a:prstGeom prst="rect">
            <a:avLst/>
          </a:prstGeom>
        </p:spPr>
        <p:txBody>
          <a:bodyPr vert="horz" wrap="square" lIns="0" tIns="0" rIns="0" bIns="0" rtlCol="0">
            <a:spAutoFit/>
          </a:bodyPr>
          <a:lstStyle/>
          <a:p>
            <a:r>
              <a:rPr lang="es-PE" b="1" dirty="0"/>
              <a:t>Compuertas Inclusiva</a:t>
            </a:r>
            <a:endParaRPr lang="en-US" sz="1600" b="1" dirty="0">
              <a:latin typeface="Calibri" charset="0"/>
              <a:ea typeface="Calibri" charset="0"/>
              <a:cs typeface="Calibri" charset="0"/>
            </a:endParaRPr>
          </a:p>
        </p:txBody>
      </p:sp>
      <p:sp>
        <p:nvSpPr>
          <p:cNvPr id="23" name="CuadroTexto 22"/>
          <p:cNvSpPr txBox="1"/>
          <p:nvPr/>
        </p:nvSpPr>
        <p:spPr>
          <a:xfrm>
            <a:off x="718003" y="1104488"/>
            <a:ext cx="7707993" cy="1600438"/>
          </a:xfrm>
          <a:prstGeom prst="rect">
            <a:avLst/>
          </a:prstGeom>
          <a:noFill/>
        </p:spPr>
        <p:txBody>
          <a:bodyPr wrap="square" lIns="0" tIns="0" rIns="0" bIns="0" rtlCol="0">
            <a:spAutoFit/>
          </a:bodyPr>
          <a:lstStyle/>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Son decisiones donde hay más de un </a:t>
            </a:r>
            <a:r>
              <a:rPr lang="es-PE" dirty="0">
                <a:latin typeface="Calibri" panose="020F0502020204030204" pitchFamily="34" charset="0"/>
                <a:cs typeface="Calibri" panose="020F0502020204030204" pitchFamily="34" charset="0"/>
              </a:rPr>
              <a:t>posible camino a seguir. Es decir se utiliza cuando en un punto se activan uno o varios caminos (Divergencia).</a:t>
            </a:r>
          </a:p>
          <a:p>
            <a:pPr marL="285750" indent="-285750" algn="just">
              <a:buFont typeface="Arial" panose="020B0604020202020204" pitchFamily="34" charset="0"/>
              <a:buChar char="•"/>
            </a:pPr>
            <a:r>
              <a:rPr lang="es-PE" dirty="0">
                <a:latin typeface="Calibri" panose="020F0502020204030204" pitchFamily="34" charset="0"/>
                <a:cs typeface="Calibri" panose="020F0502020204030204" pitchFamily="34" charset="0"/>
              </a:rPr>
              <a:t>Se coloca una “O” al interior del diamante para identificarla.</a:t>
            </a:r>
          </a:p>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También es utilizada para sincronizar caminos activados previamente por una compuerta inclusiva divergente.</a:t>
            </a:r>
            <a:endParaRPr lang="es-PE"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s-PE" sz="1400" dirty="0">
              <a:latin typeface="Calibri" panose="020F0502020204030204" pitchFamily="34" charset="0"/>
              <a:ea typeface="Calibri" charset="0"/>
              <a:cs typeface="Calibri" panose="020F0502020204030204" pitchFamily="34" charset="0"/>
            </a:endParaRPr>
          </a:p>
        </p:txBody>
      </p:sp>
      <p:pic>
        <p:nvPicPr>
          <p:cNvPr id="2" name="Imagen 1">
            <a:extLst>
              <a:ext uri="{FF2B5EF4-FFF2-40B4-BE49-F238E27FC236}">
                <a16:creationId xmlns:a16="http://schemas.microsoft.com/office/drawing/2014/main" id="{5242FE56-462A-4E05-BD59-F62F7D2F7817}"/>
              </a:ext>
            </a:extLst>
          </p:cNvPr>
          <p:cNvPicPr>
            <a:picLocks noChangeAspect="1"/>
          </p:cNvPicPr>
          <p:nvPr/>
        </p:nvPicPr>
        <p:blipFill>
          <a:blip r:embed="rId4"/>
          <a:stretch>
            <a:fillRect/>
          </a:stretch>
        </p:blipFill>
        <p:spPr>
          <a:xfrm>
            <a:off x="515204" y="2857500"/>
            <a:ext cx="8168960" cy="2464253"/>
          </a:xfrm>
          <a:prstGeom prst="rect">
            <a:avLst/>
          </a:prstGeom>
        </p:spPr>
      </p:pic>
    </p:spTree>
    <p:custDataLst>
      <p:tags r:id="rId1"/>
    </p:custDataLst>
    <p:extLst>
      <p:ext uri="{BB962C8B-B14F-4D97-AF65-F5344CB8AC3E}">
        <p14:creationId xmlns:p14="http://schemas.microsoft.com/office/powerpoint/2010/main" val="3598689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03238" y="18849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503238" y="468252"/>
            <a:ext cx="8168960" cy="4207498"/>
          </a:xfrm>
          <a:prstGeom prst="rect">
            <a:avLst/>
          </a:prstGeom>
        </p:spPr>
        <p:txBody>
          <a:bodyPr vert="horz" wrap="square" lIns="0" tIns="0" rIns="0" bIns="0" rtlCol="0">
            <a:spAutoFit/>
          </a:bodyPr>
          <a:lstStyle/>
          <a:p>
            <a:r>
              <a:rPr lang="es-ES_tradnl" b="1" dirty="0"/>
              <a:t>CASO: Proceso de solicitud de campaña publicitaria</a:t>
            </a:r>
          </a:p>
          <a:p>
            <a:endParaRPr lang="es-ES_tradnl" b="1" dirty="0"/>
          </a:p>
          <a:p>
            <a:pPr>
              <a:lnSpc>
                <a:spcPct val="150000"/>
              </a:lnSpc>
            </a:pPr>
            <a:r>
              <a:rPr lang="es-ES_tradnl" sz="1600" dirty="0">
                <a:latin typeface="Calibri" panose="020F0502020204030204" pitchFamily="34" charset="0"/>
                <a:cs typeface="Calibri" panose="020F0502020204030204" pitchFamily="34" charset="0"/>
              </a:rPr>
              <a:t>Para la preparación de una campaña de publicidad, la agencia necesita conocer el presupuesto, los medios donde se va a pautar y los objetivos de la campaña.</a:t>
            </a:r>
          </a:p>
          <a:p>
            <a:pPr>
              <a:lnSpc>
                <a:spcPct val="150000"/>
              </a:lnSpc>
            </a:pPr>
            <a:r>
              <a:rPr lang="es-ES_tradnl" sz="1600" dirty="0">
                <a:latin typeface="Calibri" panose="020F0502020204030204" pitchFamily="34" charset="0"/>
                <a:cs typeface="Calibri" panose="020F0502020204030204" pitchFamily="34" charset="0"/>
              </a:rPr>
              <a:t>Una vez recibida la solicitud, el gerente de cuenta asigna los responsables de la campaña, se hace una propuesta general de la campaña y se presenta al cliente.</a:t>
            </a:r>
          </a:p>
          <a:p>
            <a:pPr>
              <a:lnSpc>
                <a:spcPct val="150000"/>
              </a:lnSpc>
            </a:pPr>
            <a:r>
              <a:rPr lang="es-ES_tradnl" sz="1600" dirty="0">
                <a:latin typeface="Calibri" panose="020F0502020204030204" pitchFamily="34" charset="0"/>
                <a:cs typeface="Calibri" panose="020F0502020204030204" pitchFamily="34" charset="0"/>
              </a:rPr>
              <a:t>Las campañas de publicidad son creadas en base a las necesidades de los clientes, es por esto que el publicista asignado debe decidir que tipo de anuncios se debe usar para cada caso:</a:t>
            </a:r>
          </a:p>
          <a:p>
            <a:pPr marL="171450" indent="-171450">
              <a:lnSpc>
                <a:spcPct val="150000"/>
              </a:lnSpc>
              <a:buFont typeface="Arial" panose="020B0604020202020204" pitchFamily="34" charset="0"/>
              <a:buChar char="•"/>
            </a:pPr>
            <a:r>
              <a:rPr lang="es-ES_tradnl" sz="1600" dirty="0">
                <a:latin typeface="Calibri" panose="020F0502020204030204" pitchFamily="34" charset="0"/>
                <a:cs typeface="Calibri" panose="020F0502020204030204" pitchFamily="34" charset="0"/>
              </a:rPr>
              <a:t>Televisión</a:t>
            </a:r>
          </a:p>
          <a:p>
            <a:pPr marL="171450" indent="-171450">
              <a:lnSpc>
                <a:spcPct val="150000"/>
              </a:lnSpc>
              <a:buFont typeface="Arial" panose="020B0604020202020204" pitchFamily="34" charset="0"/>
              <a:buChar char="•"/>
            </a:pPr>
            <a:r>
              <a:rPr lang="es-ES_tradnl" sz="1600" dirty="0">
                <a:latin typeface="Calibri" panose="020F0502020204030204" pitchFamily="34" charset="0"/>
                <a:cs typeface="Calibri" panose="020F0502020204030204" pitchFamily="34" charset="0"/>
              </a:rPr>
              <a:t>Prensa</a:t>
            </a:r>
          </a:p>
          <a:p>
            <a:pPr marL="171450" indent="-171450">
              <a:lnSpc>
                <a:spcPct val="150000"/>
              </a:lnSpc>
              <a:buFont typeface="Arial" panose="020B0604020202020204" pitchFamily="34" charset="0"/>
              <a:buChar char="•"/>
            </a:pPr>
            <a:r>
              <a:rPr lang="es-ES_tradnl" sz="1600" dirty="0">
                <a:latin typeface="Calibri" panose="020F0502020204030204" pitchFamily="34" charset="0"/>
                <a:cs typeface="Calibri" panose="020F0502020204030204" pitchFamily="34" charset="0"/>
              </a:rPr>
              <a:t>Radio</a:t>
            </a:r>
          </a:p>
          <a:p>
            <a:pPr marL="171450" indent="-171450">
              <a:lnSpc>
                <a:spcPct val="150000"/>
              </a:lnSpc>
              <a:buFont typeface="Arial" panose="020B0604020202020204" pitchFamily="34" charset="0"/>
              <a:buChar char="•"/>
            </a:pPr>
            <a:r>
              <a:rPr lang="es-ES_tradnl" sz="1600" dirty="0">
                <a:latin typeface="Calibri" panose="020F0502020204030204" pitchFamily="34" charset="0"/>
                <a:cs typeface="Calibri" panose="020F0502020204030204" pitchFamily="34" charset="0"/>
              </a:rPr>
              <a:t>Valla publicitaria</a:t>
            </a:r>
            <a:endParaRPr lang="es-ES_tradnl" sz="1600" b="1" dirty="0"/>
          </a:p>
        </p:txBody>
      </p:sp>
    </p:spTree>
    <p:custDataLst>
      <p:tags r:id="rId1"/>
    </p:custDataLst>
    <p:extLst>
      <p:ext uri="{BB962C8B-B14F-4D97-AF65-F5344CB8AC3E}">
        <p14:creationId xmlns:p14="http://schemas.microsoft.com/office/powerpoint/2010/main" val="3481188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03238" y="18849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503238" y="386190"/>
            <a:ext cx="8168960" cy="276999"/>
          </a:xfrm>
          <a:prstGeom prst="rect">
            <a:avLst/>
          </a:prstGeom>
        </p:spPr>
        <p:txBody>
          <a:bodyPr vert="horz" wrap="square" lIns="0" tIns="0" rIns="0" bIns="0" rtlCol="0">
            <a:spAutoFit/>
          </a:bodyPr>
          <a:lstStyle/>
          <a:p>
            <a:r>
              <a:rPr lang="es-ES_tradnl" b="1" dirty="0"/>
              <a:t>Proceso de solicitud de campaña publicitaria</a:t>
            </a:r>
          </a:p>
        </p:txBody>
      </p:sp>
      <p:pic>
        <p:nvPicPr>
          <p:cNvPr id="2" name="Imagen 1">
            <a:extLst>
              <a:ext uri="{FF2B5EF4-FFF2-40B4-BE49-F238E27FC236}">
                <a16:creationId xmlns:a16="http://schemas.microsoft.com/office/drawing/2014/main" id="{C6AD1D8A-A391-4672-BAD9-DF1D867A2DF3}"/>
              </a:ext>
            </a:extLst>
          </p:cNvPr>
          <p:cNvPicPr>
            <a:picLocks noChangeAspect="1"/>
          </p:cNvPicPr>
          <p:nvPr/>
        </p:nvPicPr>
        <p:blipFill rotWithShape="1">
          <a:blip r:embed="rId4"/>
          <a:srcRect l="1282" t="2313" b="13651"/>
          <a:stretch/>
        </p:blipFill>
        <p:spPr>
          <a:xfrm>
            <a:off x="74333" y="835268"/>
            <a:ext cx="9026769" cy="4370407"/>
          </a:xfrm>
          <a:prstGeom prst="rect">
            <a:avLst/>
          </a:prstGeom>
        </p:spPr>
      </p:pic>
    </p:spTree>
    <p:custDataLst>
      <p:tags r:id="rId1"/>
    </p:custDataLst>
    <p:extLst>
      <p:ext uri="{BB962C8B-B14F-4D97-AF65-F5344CB8AC3E}">
        <p14:creationId xmlns:p14="http://schemas.microsoft.com/office/powerpoint/2010/main" val="2225486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241981" y="116183"/>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487520" y="483215"/>
            <a:ext cx="8168960" cy="276999"/>
          </a:xfrm>
          <a:prstGeom prst="rect">
            <a:avLst/>
          </a:prstGeom>
        </p:spPr>
        <p:txBody>
          <a:bodyPr vert="horz" wrap="square" lIns="0" tIns="0" rIns="0" bIns="0" rtlCol="0">
            <a:spAutoFit/>
          </a:bodyPr>
          <a:lstStyle/>
          <a:p>
            <a:r>
              <a:rPr lang="es-PE" b="1" dirty="0"/>
              <a:t>Compuerta Exclusiva – Basada en Datos</a:t>
            </a:r>
            <a:endParaRPr lang="en-US" sz="1600" b="1" dirty="0">
              <a:latin typeface="Calibri" charset="0"/>
              <a:ea typeface="Calibri" charset="0"/>
              <a:cs typeface="Calibri" charset="0"/>
            </a:endParaRPr>
          </a:p>
        </p:txBody>
      </p:sp>
      <p:sp>
        <p:nvSpPr>
          <p:cNvPr id="23" name="CuadroTexto 22"/>
          <p:cNvSpPr txBox="1"/>
          <p:nvPr/>
        </p:nvSpPr>
        <p:spPr>
          <a:xfrm>
            <a:off x="948487" y="988747"/>
            <a:ext cx="7707993" cy="1323439"/>
          </a:xfrm>
          <a:prstGeom prst="rect">
            <a:avLst/>
          </a:prstGeom>
          <a:noFill/>
        </p:spPr>
        <p:txBody>
          <a:bodyPr wrap="square" lIns="0" tIns="0" rIns="0" bIns="0" rtlCol="0">
            <a:spAutoFit/>
          </a:bodyPr>
          <a:lstStyle/>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Se utiliza cuando sólo una ruta o camino puede ser seleccionado de varios caminos disponibles (Divergencia).</a:t>
            </a:r>
          </a:p>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La decisión se realiza luego de evaluar una condición de negocio.</a:t>
            </a:r>
          </a:p>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Como punto de convergencia, es utilizada para unir caminos excluyentes.</a:t>
            </a:r>
          </a:p>
          <a:p>
            <a:endParaRPr lang="es-PE" sz="1400" dirty="0">
              <a:latin typeface="Calibri" panose="020F0502020204030204" pitchFamily="34" charset="0"/>
              <a:ea typeface="Calibri" charset="0"/>
              <a:cs typeface="Calibri" panose="020F0502020204030204" pitchFamily="34" charset="0"/>
            </a:endParaRPr>
          </a:p>
        </p:txBody>
      </p:sp>
      <p:pic>
        <p:nvPicPr>
          <p:cNvPr id="3" name="Imagen 2">
            <a:extLst>
              <a:ext uri="{FF2B5EF4-FFF2-40B4-BE49-F238E27FC236}">
                <a16:creationId xmlns:a16="http://schemas.microsoft.com/office/drawing/2014/main" id="{E37F23CF-4562-4A64-B8F9-E5ACDB3E4CCE}"/>
              </a:ext>
            </a:extLst>
          </p:cNvPr>
          <p:cNvPicPr>
            <a:picLocks noChangeAspect="1"/>
          </p:cNvPicPr>
          <p:nvPr/>
        </p:nvPicPr>
        <p:blipFill>
          <a:blip r:embed="rId4"/>
          <a:stretch>
            <a:fillRect/>
          </a:stretch>
        </p:blipFill>
        <p:spPr>
          <a:xfrm>
            <a:off x="203391" y="2653185"/>
            <a:ext cx="3792005" cy="2430538"/>
          </a:xfrm>
          <a:prstGeom prst="rect">
            <a:avLst/>
          </a:prstGeom>
          <a:ln>
            <a:solidFill>
              <a:schemeClr val="tx1"/>
            </a:solidFill>
          </a:ln>
        </p:spPr>
      </p:pic>
      <p:pic>
        <p:nvPicPr>
          <p:cNvPr id="4" name="Imagen 3">
            <a:extLst>
              <a:ext uri="{FF2B5EF4-FFF2-40B4-BE49-F238E27FC236}">
                <a16:creationId xmlns:a16="http://schemas.microsoft.com/office/drawing/2014/main" id="{16DEF648-4DFD-4202-B51C-AF862460889A}"/>
              </a:ext>
            </a:extLst>
          </p:cNvPr>
          <p:cNvPicPr>
            <a:picLocks noChangeAspect="1"/>
          </p:cNvPicPr>
          <p:nvPr/>
        </p:nvPicPr>
        <p:blipFill>
          <a:blip r:embed="rId5"/>
          <a:stretch>
            <a:fillRect/>
          </a:stretch>
        </p:blipFill>
        <p:spPr>
          <a:xfrm>
            <a:off x="4105189" y="2653185"/>
            <a:ext cx="4870589" cy="2430538"/>
          </a:xfrm>
          <a:prstGeom prst="rect">
            <a:avLst/>
          </a:prstGeom>
          <a:ln>
            <a:solidFill>
              <a:schemeClr val="tx1"/>
            </a:solidFill>
          </a:ln>
        </p:spPr>
      </p:pic>
    </p:spTree>
    <p:custDataLst>
      <p:tags r:id="rId1"/>
    </p:custDataLst>
    <p:extLst>
      <p:ext uri="{BB962C8B-B14F-4D97-AF65-F5344CB8AC3E}">
        <p14:creationId xmlns:p14="http://schemas.microsoft.com/office/powerpoint/2010/main" val="3369798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241981" y="116183"/>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581304" y="1421061"/>
            <a:ext cx="8168960" cy="276999"/>
          </a:xfrm>
          <a:prstGeom prst="rect">
            <a:avLst/>
          </a:prstGeom>
        </p:spPr>
        <p:txBody>
          <a:bodyPr vert="horz" wrap="square" lIns="0" tIns="0" rIns="0" bIns="0" rtlCol="0">
            <a:spAutoFit/>
          </a:bodyPr>
          <a:lstStyle/>
          <a:p>
            <a:r>
              <a:rPr lang="es-PE" b="1" dirty="0"/>
              <a:t>CASO: Proceso de Solicitud de Material</a:t>
            </a:r>
            <a:endParaRPr lang="en-US" sz="1600" b="1" dirty="0">
              <a:latin typeface="Calibri" charset="0"/>
              <a:ea typeface="Calibri" charset="0"/>
              <a:cs typeface="Calibri" charset="0"/>
            </a:endParaRPr>
          </a:p>
        </p:txBody>
      </p:sp>
      <p:sp>
        <p:nvSpPr>
          <p:cNvPr id="23" name="CuadroTexto 22"/>
          <p:cNvSpPr txBox="1"/>
          <p:nvPr/>
        </p:nvSpPr>
        <p:spPr>
          <a:xfrm>
            <a:off x="581304" y="1926593"/>
            <a:ext cx="7707993" cy="1808444"/>
          </a:xfrm>
          <a:prstGeom prst="rect">
            <a:avLst/>
          </a:prstGeom>
          <a:noFill/>
        </p:spPr>
        <p:txBody>
          <a:bodyPr wrap="square" lIns="0" tIns="0" rIns="0" bIns="0" rtlCol="0">
            <a:spAutoFit/>
          </a:bodyPr>
          <a:lstStyle/>
          <a:p>
            <a:pPr>
              <a:lnSpc>
                <a:spcPct val="150000"/>
              </a:lnSpc>
            </a:pPr>
            <a:r>
              <a:rPr lang="es-ES" sz="1600" dirty="0">
                <a:latin typeface="Calibri" panose="020F0502020204030204" pitchFamily="34" charset="0"/>
                <a:ea typeface="Calibri" charset="0"/>
                <a:cs typeface="Calibri" panose="020F0502020204030204" pitchFamily="34" charset="0"/>
              </a:rPr>
              <a:t>Para fabricar una orden de producción es necesario solicitar materia prima. Si el material es muy costoso o inusual, el jefe de producción debe aprobar la solicitud.</a:t>
            </a:r>
          </a:p>
          <a:p>
            <a:pPr>
              <a:lnSpc>
                <a:spcPct val="150000"/>
              </a:lnSpc>
            </a:pPr>
            <a:r>
              <a:rPr lang="es-ES" sz="1600" dirty="0">
                <a:latin typeface="Calibri" panose="020F0502020204030204" pitchFamily="34" charset="0"/>
                <a:ea typeface="Calibri" charset="0"/>
                <a:cs typeface="Calibri" panose="020F0502020204030204" pitchFamily="34" charset="0"/>
              </a:rPr>
              <a:t>Es posible que en el momento de retirar el material del inventario no haya la cantidad necesaria para cumplir con la solicitud, por lo que será necesario realizar una orden para el proveedor.</a:t>
            </a:r>
            <a:endParaRPr lang="es-PE" sz="1600" dirty="0">
              <a:latin typeface="Calibri" panose="020F0502020204030204" pitchFamily="34" charset="0"/>
              <a:ea typeface="Calibri" charset="0"/>
              <a:cs typeface="Calibri" panose="020F0502020204030204" pitchFamily="34" charset="0"/>
            </a:endParaRPr>
          </a:p>
        </p:txBody>
      </p:sp>
    </p:spTree>
    <p:custDataLst>
      <p:tags r:id="rId1"/>
    </p:custDataLst>
    <p:extLst>
      <p:ext uri="{BB962C8B-B14F-4D97-AF65-F5344CB8AC3E}">
        <p14:creationId xmlns:p14="http://schemas.microsoft.com/office/powerpoint/2010/main" val="3400167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241981" y="116183"/>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241981" y="377707"/>
            <a:ext cx="8168960" cy="276999"/>
          </a:xfrm>
          <a:prstGeom prst="rect">
            <a:avLst/>
          </a:prstGeom>
        </p:spPr>
        <p:txBody>
          <a:bodyPr vert="horz" wrap="square" lIns="0" tIns="0" rIns="0" bIns="0" rtlCol="0">
            <a:spAutoFit/>
          </a:bodyPr>
          <a:lstStyle/>
          <a:p>
            <a:r>
              <a:rPr lang="es-PE" b="1" dirty="0"/>
              <a:t>Proceso de Solicitud de Material</a:t>
            </a:r>
            <a:endParaRPr lang="en-US" sz="1600" b="1" dirty="0">
              <a:latin typeface="Calibri" charset="0"/>
              <a:ea typeface="Calibri" charset="0"/>
              <a:cs typeface="Calibri" charset="0"/>
            </a:endParaRPr>
          </a:p>
        </p:txBody>
      </p:sp>
      <p:pic>
        <p:nvPicPr>
          <p:cNvPr id="2" name="Imagen 1">
            <a:extLst>
              <a:ext uri="{FF2B5EF4-FFF2-40B4-BE49-F238E27FC236}">
                <a16:creationId xmlns:a16="http://schemas.microsoft.com/office/drawing/2014/main" id="{0ED71DC8-4CA3-41CA-B7D3-FA969BCEBD20}"/>
              </a:ext>
            </a:extLst>
          </p:cNvPr>
          <p:cNvPicPr>
            <a:picLocks noChangeAspect="1"/>
          </p:cNvPicPr>
          <p:nvPr/>
        </p:nvPicPr>
        <p:blipFill>
          <a:blip r:embed="rId4"/>
          <a:stretch>
            <a:fillRect/>
          </a:stretch>
        </p:blipFill>
        <p:spPr>
          <a:xfrm>
            <a:off x="187569" y="1384951"/>
            <a:ext cx="8768862" cy="3089907"/>
          </a:xfrm>
          <a:prstGeom prst="rect">
            <a:avLst/>
          </a:prstGeom>
        </p:spPr>
      </p:pic>
    </p:spTree>
    <p:custDataLst>
      <p:tags r:id="rId1"/>
    </p:custDataLst>
    <p:extLst>
      <p:ext uri="{BB962C8B-B14F-4D97-AF65-F5344CB8AC3E}">
        <p14:creationId xmlns:p14="http://schemas.microsoft.com/office/powerpoint/2010/main" val="745750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241981" y="116183"/>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487520" y="344715"/>
            <a:ext cx="8168960" cy="276999"/>
          </a:xfrm>
          <a:prstGeom prst="rect">
            <a:avLst/>
          </a:prstGeom>
        </p:spPr>
        <p:txBody>
          <a:bodyPr vert="horz" wrap="square" lIns="0" tIns="0" rIns="0" bIns="0" rtlCol="0">
            <a:spAutoFit/>
          </a:bodyPr>
          <a:lstStyle/>
          <a:p>
            <a:r>
              <a:rPr lang="es-PE" b="1" dirty="0"/>
              <a:t>Compuerta Exclusiva – Basada en Eventos</a:t>
            </a:r>
            <a:endParaRPr lang="en-US" sz="1600" b="1" dirty="0">
              <a:latin typeface="Calibri" charset="0"/>
              <a:ea typeface="Calibri" charset="0"/>
              <a:cs typeface="Calibri" charset="0"/>
            </a:endParaRPr>
          </a:p>
        </p:txBody>
      </p:sp>
      <p:sp>
        <p:nvSpPr>
          <p:cNvPr id="23" name="CuadroTexto 22"/>
          <p:cNvSpPr txBox="1"/>
          <p:nvPr/>
        </p:nvSpPr>
        <p:spPr>
          <a:xfrm>
            <a:off x="948487" y="771936"/>
            <a:ext cx="7707993" cy="1908215"/>
          </a:xfrm>
          <a:prstGeom prst="rect">
            <a:avLst/>
          </a:prstGeom>
          <a:noFill/>
        </p:spPr>
        <p:txBody>
          <a:bodyPr wrap="square" lIns="0" tIns="0" rIns="0" bIns="0" rtlCol="0">
            <a:spAutoFit/>
          </a:bodyPr>
          <a:lstStyle/>
          <a:p>
            <a:pPr marL="285750" indent="-285750" algn="just">
              <a:buFont typeface="Arial" panose="020B0604020202020204" pitchFamily="34" charset="0"/>
              <a:buChar char="•"/>
            </a:pPr>
            <a:r>
              <a:rPr lang="es-ES" sz="1600" dirty="0">
                <a:latin typeface="Calibri" panose="020F0502020204030204" pitchFamily="34" charset="0"/>
                <a:cs typeface="Calibri" panose="020F0502020204030204" pitchFamily="34" charset="0"/>
              </a:rPr>
              <a:t>La compuerta representa un punto en el flujo del proceso donde sólo uno de los caminos habilitados debe ser seleccionado.</a:t>
            </a:r>
          </a:p>
          <a:p>
            <a:pPr marL="285750" indent="-285750" algn="just">
              <a:buFont typeface="Arial" panose="020B0604020202020204" pitchFamily="34" charset="0"/>
              <a:buChar char="•"/>
            </a:pPr>
            <a:r>
              <a:rPr lang="es-ES" sz="1600" dirty="0">
                <a:latin typeface="Calibri" panose="020F0502020204030204" pitchFamily="34" charset="0"/>
                <a:cs typeface="Calibri" panose="020F0502020204030204" pitchFamily="34" charset="0"/>
              </a:rPr>
              <a:t>La diferencia entre esta compuerta y la compuerta exclusiva basada en datos es que la decisión no se toma de forma explícita; es decir no se basa en datos del proceso sino en la ocurrencia de eventos.</a:t>
            </a:r>
          </a:p>
          <a:p>
            <a:pPr marL="285750" indent="-285750" algn="just">
              <a:buFont typeface="Arial" panose="020B0604020202020204" pitchFamily="34" charset="0"/>
              <a:buChar char="•"/>
            </a:pPr>
            <a:r>
              <a:rPr lang="es-ES" sz="1600" dirty="0">
                <a:latin typeface="Calibri" panose="020F0502020204030204" pitchFamily="34" charset="0"/>
                <a:cs typeface="Calibri" panose="020F0502020204030204" pitchFamily="34" charset="0"/>
              </a:rPr>
              <a:t>Esta compuerta sólo puede ser usada como elemento divergente, ya que una vez que una rama es seleccionada las demás son descartadas.</a:t>
            </a:r>
          </a:p>
          <a:p>
            <a:endParaRPr lang="es-PE" sz="1200" dirty="0">
              <a:latin typeface="Calibri" panose="020F0502020204030204" pitchFamily="34" charset="0"/>
              <a:ea typeface="Calibri" charset="0"/>
              <a:cs typeface="Calibri" panose="020F0502020204030204" pitchFamily="34" charset="0"/>
            </a:endParaRPr>
          </a:p>
        </p:txBody>
      </p:sp>
      <p:pic>
        <p:nvPicPr>
          <p:cNvPr id="2" name="Imagen 1">
            <a:extLst>
              <a:ext uri="{FF2B5EF4-FFF2-40B4-BE49-F238E27FC236}">
                <a16:creationId xmlns:a16="http://schemas.microsoft.com/office/drawing/2014/main" id="{3187A076-B4D8-45CD-83F1-B8ECE9263020}"/>
              </a:ext>
            </a:extLst>
          </p:cNvPr>
          <p:cNvPicPr>
            <a:picLocks noChangeAspect="1"/>
          </p:cNvPicPr>
          <p:nvPr/>
        </p:nvPicPr>
        <p:blipFill>
          <a:blip r:embed="rId4"/>
          <a:stretch>
            <a:fillRect/>
          </a:stretch>
        </p:blipFill>
        <p:spPr>
          <a:xfrm>
            <a:off x="3222247" y="2649373"/>
            <a:ext cx="2908923" cy="2582412"/>
          </a:xfrm>
          <a:prstGeom prst="rect">
            <a:avLst/>
          </a:prstGeom>
        </p:spPr>
      </p:pic>
    </p:spTree>
    <p:custDataLst>
      <p:tags r:id="rId1"/>
    </p:custDataLst>
    <p:extLst>
      <p:ext uri="{BB962C8B-B14F-4D97-AF65-F5344CB8AC3E}">
        <p14:creationId xmlns:p14="http://schemas.microsoft.com/office/powerpoint/2010/main" val="2800894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1025409"/>
          </a:xfrm>
          <a:prstGeom prst="rect">
            <a:avLst/>
          </a:prstGeom>
          <a:noFill/>
        </p:spPr>
        <p:txBody>
          <a:bodyPr wrap="square" lIns="0" tIns="0" rIns="0" bIns="0" rtlCol="0">
            <a:spAutoFit/>
          </a:bodyPr>
          <a:lstStyle/>
          <a:p>
            <a:pPr>
              <a:lnSpc>
                <a:spcPct val="90000"/>
              </a:lnSpc>
              <a:spcBef>
                <a:spcPts val="0"/>
              </a:spcBef>
              <a:defRPr/>
            </a:pPr>
            <a:r>
              <a:rPr lang="es-PE" sz="2800" dirty="0">
                <a:solidFill>
                  <a:schemeClr val="bg1"/>
                </a:solidFill>
                <a:latin typeface="Graphik Regular" charset="0"/>
                <a:ea typeface="Graphik Regular" charset="0"/>
                <a:cs typeface="Graphik Regular" charset="0"/>
              </a:rPr>
              <a:t>PROCESO</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NEGOCIO</a:t>
            </a:r>
          </a:p>
          <a:p>
            <a:pPr>
              <a:lnSpc>
                <a:spcPct val="110000"/>
              </a:lnSpc>
              <a:defRPr/>
            </a:pPr>
            <a:endParaRPr lang="es-ES" sz="1600" dirty="0">
              <a:solidFill>
                <a:schemeClr val="bg1"/>
              </a:solidFill>
              <a:cs typeface="Calibri"/>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400363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241981" y="116183"/>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581304" y="1421061"/>
            <a:ext cx="8168960" cy="276999"/>
          </a:xfrm>
          <a:prstGeom prst="rect">
            <a:avLst/>
          </a:prstGeom>
        </p:spPr>
        <p:txBody>
          <a:bodyPr vert="horz" wrap="square" lIns="0" tIns="0" rIns="0" bIns="0" rtlCol="0">
            <a:spAutoFit/>
          </a:bodyPr>
          <a:lstStyle/>
          <a:p>
            <a:r>
              <a:rPr lang="es-PE" b="1" dirty="0"/>
              <a:t>CASO: Proceso de Solicitud de Crédito</a:t>
            </a:r>
            <a:endParaRPr lang="en-US" sz="1600" b="1" dirty="0">
              <a:latin typeface="Calibri" charset="0"/>
              <a:ea typeface="Calibri" charset="0"/>
              <a:cs typeface="Calibri" charset="0"/>
            </a:endParaRPr>
          </a:p>
        </p:txBody>
      </p:sp>
      <p:sp>
        <p:nvSpPr>
          <p:cNvPr id="23" name="CuadroTexto 22"/>
          <p:cNvSpPr txBox="1"/>
          <p:nvPr/>
        </p:nvSpPr>
        <p:spPr>
          <a:xfrm>
            <a:off x="581304" y="1926593"/>
            <a:ext cx="7707993" cy="1808444"/>
          </a:xfrm>
          <a:prstGeom prst="rect">
            <a:avLst/>
          </a:prstGeom>
          <a:noFill/>
        </p:spPr>
        <p:txBody>
          <a:bodyPr wrap="square" lIns="0" tIns="0" rIns="0" bIns="0" rtlCol="0">
            <a:spAutoFit/>
          </a:bodyPr>
          <a:lstStyle/>
          <a:p>
            <a:pPr>
              <a:lnSpc>
                <a:spcPct val="150000"/>
              </a:lnSpc>
            </a:pPr>
            <a:r>
              <a:rPr lang="es-ES" sz="1600" dirty="0">
                <a:latin typeface="Calibri" panose="020F0502020204030204" pitchFamily="34" charset="0"/>
                <a:ea typeface="Calibri" charset="0"/>
                <a:cs typeface="Calibri" panose="020F0502020204030204" pitchFamily="34" charset="0"/>
              </a:rPr>
              <a:t>Cuando un cliente realiza una solicitud de crédito, el banco debe solicitar algunos documentos. Si el cliente no trae los documentos dentro de los siguientes 5 días es necesario contactarlo y decidir si el proceso continúa. Si el cliente no continúa con la solicitud no se deben esperar los documentos y el proceso debe terminar. Por otro lado si el cliente trae los documentos, no es necesario contactarlo.</a:t>
            </a:r>
            <a:endParaRPr lang="es-PE" sz="1600" dirty="0">
              <a:latin typeface="Calibri" panose="020F0502020204030204" pitchFamily="34" charset="0"/>
              <a:ea typeface="Calibri" charset="0"/>
              <a:cs typeface="Calibri" panose="020F0502020204030204" pitchFamily="34" charset="0"/>
            </a:endParaRPr>
          </a:p>
        </p:txBody>
      </p:sp>
    </p:spTree>
    <p:custDataLst>
      <p:tags r:id="rId1"/>
    </p:custDataLst>
    <p:extLst>
      <p:ext uri="{BB962C8B-B14F-4D97-AF65-F5344CB8AC3E}">
        <p14:creationId xmlns:p14="http://schemas.microsoft.com/office/powerpoint/2010/main" val="4216206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241981" y="116183"/>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241981" y="377707"/>
            <a:ext cx="8168960" cy="276999"/>
          </a:xfrm>
          <a:prstGeom prst="rect">
            <a:avLst/>
          </a:prstGeom>
        </p:spPr>
        <p:txBody>
          <a:bodyPr vert="horz" wrap="square" lIns="0" tIns="0" rIns="0" bIns="0" rtlCol="0">
            <a:spAutoFit/>
          </a:bodyPr>
          <a:lstStyle/>
          <a:p>
            <a:r>
              <a:rPr lang="es-PE" b="1" dirty="0"/>
              <a:t>Proceso de Solicitud de Crédito</a:t>
            </a:r>
            <a:endParaRPr lang="en-US" sz="1600" b="1" dirty="0">
              <a:latin typeface="Calibri" charset="0"/>
              <a:ea typeface="Calibri" charset="0"/>
              <a:cs typeface="Calibri" charset="0"/>
            </a:endParaRPr>
          </a:p>
        </p:txBody>
      </p:sp>
      <p:pic>
        <p:nvPicPr>
          <p:cNvPr id="2" name="Imagen 1">
            <a:extLst>
              <a:ext uri="{FF2B5EF4-FFF2-40B4-BE49-F238E27FC236}">
                <a16:creationId xmlns:a16="http://schemas.microsoft.com/office/drawing/2014/main" id="{1FB1171F-A6AC-46DB-B382-92CB1083A914}"/>
              </a:ext>
            </a:extLst>
          </p:cNvPr>
          <p:cNvPicPr>
            <a:picLocks noChangeAspect="1"/>
          </p:cNvPicPr>
          <p:nvPr/>
        </p:nvPicPr>
        <p:blipFill rotWithShape="1">
          <a:blip r:embed="rId4"/>
          <a:srcRect l="1025" t="2323" b="14584"/>
          <a:stretch/>
        </p:blipFill>
        <p:spPr>
          <a:xfrm>
            <a:off x="46892" y="1029453"/>
            <a:ext cx="9050215" cy="4050092"/>
          </a:xfrm>
          <a:prstGeom prst="rect">
            <a:avLst/>
          </a:prstGeom>
        </p:spPr>
      </p:pic>
    </p:spTree>
    <p:custDataLst>
      <p:tags r:id="rId1"/>
    </p:custDataLst>
    <p:extLst>
      <p:ext uri="{BB962C8B-B14F-4D97-AF65-F5344CB8AC3E}">
        <p14:creationId xmlns:p14="http://schemas.microsoft.com/office/powerpoint/2010/main" val="4011230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487520" y="698019"/>
            <a:ext cx="8168960" cy="276999"/>
          </a:xfrm>
          <a:prstGeom prst="rect">
            <a:avLst/>
          </a:prstGeom>
        </p:spPr>
        <p:txBody>
          <a:bodyPr vert="horz" wrap="square" lIns="0" tIns="0" rIns="0" bIns="0" rtlCol="0">
            <a:spAutoFit/>
          </a:bodyPr>
          <a:lstStyle/>
          <a:p>
            <a:r>
              <a:rPr lang="es-PE" b="1" dirty="0"/>
              <a:t>Compuertas Complejas</a:t>
            </a:r>
            <a:endParaRPr lang="en-US" sz="1600" b="1" dirty="0">
              <a:latin typeface="Calibri" charset="0"/>
              <a:ea typeface="Calibri" charset="0"/>
              <a:cs typeface="Calibri" charset="0"/>
            </a:endParaRPr>
          </a:p>
        </p:txBody>
      </p:sp>
      <p:sp>
        <p:nvSpPr>
          <p:cNvPr id="23" name="CuadroTexto 22"/>
          <p:cNvSpPr txBox="1"/>
          <p:nvPr/>
        </p:nvSpPr>
        <p:spPr>
          <a:xfrm>
            <a:off x="718003" y="1157098"/>
            <a:ext cx="7707993" cy="110799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s-ES" dirty="0">
                <a:latin typeface="Calibri" panose="020F0502020204030204" pitchFamily="34" charset="0"/>
                <a:cs typeface="Calibri" panose="020F0502020204030204" pitchFamily="34" charset="0"/>
              </a:rPr>
              <a:t>Manejan situaciones que no pueden ser tratadas con los </a:t>
            </a:r>
            <a:r>
              <a:rPr lang="es-PE" dirty="0">
                <a:latin typeface="Calibri" panose="020F0502020204030204" pitchFamily="34" charset="0"/>
                <a:cs typeface="Calibri" panose="020F0502020204030204" pitchFamily="34" charset="0"/>
              </a:rPr>
              <a:t>otras compuertas. Es usada para controlar puntos de decisión complejos (Divergencia)</a:t>
            </a:r>
          </a:p>
          <a:p>
            <a:pPr marL="285750" indent="-285750">
              <a:buFont typeface="Arial" panose="020B0604020202020204" pitchFamily="34" charset="0"/>
              <a:buChar char="•"/>
            </a:pPr>
            <a:r>
              <a:rPr lang="es-ES" dirty="0">
                <a:latin typeface="Calibri" panose="020F0502020204030204" pitchFamily="34" charset="0"/>
                <a:cs typeface="Calibri" panose="020F0502020204030204" pitchFamily="34" charset="0"/>
              </a:rPr>
              <a:t>Permiten modelar comportamientos complejos de sincronización y pueden ser usados para compactar otras compuertas </a:t>
            </a:r>
            <a:r>
              <a:rPr lang="es-PE" dirty="0">
                <a:latin typeface="Calibri" panose="020F0502020204030204" pitchFamily="34" charset="0"/>
                <a:cs typeface="Calibri" panose="020F0502020204030204" pitchFamily="34" charset="0"/>
              </a:rPr>
              <a:t>simples (Convergencia).</a:t>
            </a:r>
            <a:endParaRPr lang="es-PE" sz="1400" dirty="0">
              <a:latin typeface="Calibri" panose="020F0502020204030204" pitchFamily="34" charset="0"/>
              <a:ea typeface="Calibri" charset="0"/>
              <a:cs typeface="Calibri" panose="020F0502020204030204" pitchFamily="34" charset="0"/>
            </a:endParaRPr>
          </a:p>
        </p:txBody>
      </p:sp>
      <p:pic>
        <p:nvPicPr>
          <p:cNvPr id="3" name="Imagen 2">
            <a:extLst>
              <a:ext uri="{FF2B5EF4-FFF2-40B4-BE49-F238E27FC236}">
                <a16:creationId xmlns:a16="http://schemas.microsoft.com/office/drawing/2014/main" id="{8B65495F-26DA-45AA-B13B-5245D944FA6E}"/>
              </a:ext>
            </a:extLst>
          </p:cNvPr>
          <p:cNvPicPr>
            <a:picLocks noChangeAspect="1"/>
          </p:cNvPicPr>
          <p:nvPr/>
        </p:nvPicPr>
        <p:blipFill>
          <a:blip r:embed="rId4"/>
          <a:stretch>
            <a:fillRect/>
          </a:stretch>
        </p:blipFill>
        <p:spPr>
          <a:xfrm>
            <a:off x="5091933" y="2537138"/>
            <a:ext cx="3583755" cy="2689710"/>
          </a:xfrm>
          <a:prstGeom prst="rect">
            <a:avLst/>
          </a:prstGeom>
        </p:spPr>
      </p:pic>
      <p:pic>
        <p:nvPicPr>
          <p:cNvPr id="4" name="Imagen 3">
            <a:extLst>
              <a:ext uri="{FF2B5EF4-FFF2-40B4-BE49-F238E27FC236}">
                <a16:creationId xmlns:a16="http://schemas.microsoft.com/office/drawing/2014/main" id="{FBBE5FCD-71B5-43B5-A188-A895539EE8F4}"/>
              </a:ext>
            </a:extLst>
          </p:cNvPr>
          <p:cNvPicPr>
            <a:picLocks noChangeAspect="1"/>
          </p:cNvPicPr>
          <p:nvPr/>
        </p:nvPicPr>
        <p:blipFill>
          <a:blip r:embed="rId5"/>
          <a:stretch>
            <a:fillRect/>
          </a:stretch>
        </p:blipFill>
        <p:spPr>
          <a:xfrm>
            <a:off x="503239" y="2544840"/>
            <a:ext cx="4383906" cy="2682008"/>
          </a:xfrm>
          <a:prstGeom prst="rect">
            <a:avLst/>
          </a:prstGeom>
        </p:spPr>
      </p:pic>
    </p:spTree>
    <p:custDataLst>
      <p:tags r:id="rId1"/>
    </p:custDataLst>
    <p:extLst>
      <p:ext uri="{BB962C8B-B14F-4D97-AF65-F5344CB8AC3E}">
        <p14:creationId xmlns:p14="http://schemas.microsoft.com/office/powerpoint/2010/main" val="1122786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03238" y="18849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503238" y="1235325"/>
            <a:ext cx="8168960" cy="1622175"/>
          </a:xfrm>
          <a:prstGeom prst="rect">
            <a:avLst/>
          </a:prstGeom>
        </p:spPr>
        <p:txBody>
          <a:bodyPr vert="horz" wrap="square" lIns="0" tIns="0" rIns="0" bIns="0" rtlCol="0">
            <a:spAutoFit/>
          </a:bodyPr>
          <a:lstStyle/>
          <a:p>
            <a:r>
              <a:rPr lang="es-ES_tradnl" b="1" dirty="0"/>
              <a:t>CASO: Proceso de solicitud de Crédito</a:t>
            </a:r>
          </a:p>
          <a:p>
            <a:endParaRPr lang="es-ES_tradnl" b="1" dirty="0"/>
          </a:p>
          <a:p>
            <a:pPr>
              <a:lnSpc>
                <a:spcPct val="150000"/>
              </a:lnSpc>
            </a:pPr>
            <a:r>
              <a:rPr lang="es-ES_tradnl" sz="1600" dirty="0">
                <a:latin typeface="Calibri" panose="020F0502020204030204" pitchFamily="34" charset="0"/>
                <a:cs typeface="Calibri" panose="020F0502020204030204" pitchFamily="34" charset="0"/>
              </a:rPr>
              <a:t>Un empleado solicita un crédito a la compañía. Para otorgar el crédito al empleado, el crédito debe ser aprobado por su jefe, por el área financiera o por el vicepresidente. Cuando 2 de las 3 aprobaciones sean hechas, se puede realizar el desembolso del crédito.</a:t>
            </a:r>
            <a:endParaRPr lang="es-ES_tradnl" sz="1600" b="1" dirty="0"/>
          </a:p>
        </p:txBody>
      </p:sp>
    </p:spTree>
    <p:custDataLst>
      <p:tags r:id="rId1"/>
    </p:custDataLst>
    <p:extLst>
      <p:ext uri="{BB962C8B-B14F-4D97-AF65-F5344CB8AC3E}">
        <p14:creationId xmlns:p14="http://schemas.microsoft.com/office/powerpoint/2010/main" val="16175042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14961" y="238941"/>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499243" y="377440"/>
            <a:ext cx="8168960" cy="276999"/>
          </a:xfrm>
          <a:prstGeom prst="rect">
            <a:avLst/>
          </a:prstGeom>
        </p:spPr>
        <p:txBody>
          <a:bodyPr vert="horz" wrap="square" lIns="0" tIns="0" rIns="0" bIns="0" rtlCol="0">
            <a:spAutoFit/>
          </a:bodyPr>
          <a:lstStyle/>
          <a:p>
            <a:r>
              <a:rPr lang="es-PE" b="1" dirty="0"/>
              <a:t>Proceso de Solicitud de Crédito</a:t>
            </a:r>
            <a:endParaRPr lang="en-US" sz="1600" b="1" dirty="0">
              <a:latin typeface="Calibri" charset="0"/>
              <a:ea typeface="Calibri" charset="0"/>
              <a:cs typeface="Calibri" charset="0"/>
            </a:endParaRPr>
          </a:p>
        </p:txBody>
      </p:sp>
      <p:pic>
        <p:nvPicPr>
          <p:cNvPr id="8" name="Imagen 7">
            <a:extLst>
              <a:ext uri="{FF2B5EF4-FFF2-40B4-BE49-F238E27FC236}">
                <a16:creationId xmlns:a16="http://schemas.microsoft.com/office/drawing/2014/main" id="{6A71BAF4-5CB9-4B6D-B7BD-534D4E17232B}"/>
              </a:ext>
            </a:extLst>
          </p:cNvPr>
          <p:cNvPicPr>
            <a:picLocks noChangeAspect="1"/>
          </p:cNvPicPr>
          <p:nvPr/>
        </p:nvPicPr>
        <p:blipFill>
          <a:blip r:embed="rId4"/>
          <a:stretch>
            <a:fillRect/>
          </a:stretch>
        </p:blipFill>
        <p:spPr>
          <a:xfrm>
            <a:off x="1124176" y="792938"/>
            <a:ext cx="7337829" cy="4544622"/>
          </a:xfrm>
          <a:prstGeom prst="rect">
            <a:avLst/>
          </a:prstGeom>
        </p:spPr>
      </p:pic>
    </p:spTree>
    <p:custDataLst>
      <p:tags r:id="rId1"/>
    </p:custDataLst>
    <p:extLst>
      <p:ext uri="{BB962C8B-B14F-4D97-AF65-F5344CB8AC3E}">
        <p14:creationId xmlns:p14="http://schemas.microsoft.com/office/powerpoint/2010/main" val="2273604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506728" y="917579"/>
            <a:ext cx="8168960" cy="246221"/>
          </a:xfrm>
          <a:prstGeom prst="rect">
            <a:avLst/>
          </a:prstGeom>
        </p:spPr>
        <p:txBody>
          <a:bodyPr vert="horz" wrap="square" lIns="0" tIns="0" rIns="0" bIns="0" rtlCol="0">
            <a:spAutoFit/>
          </a:bodyPr>
          <a:lstStyle/>
          <a:p>
            <a:r>
              <a:rPr lang="en-US" sz="1600" b="1" dirty="0">
                <a:latin typeface="Calibri" charset="0"/>
                <a:ea typeface="Calibri" charset="0"/>
                <a:cs typeface="Calibri" charset="0"/>
              </a:rPr>
              <a:t>ELEMENTOS DE BPMN</a:t>
            </a:r>
          </a:p>
        </p:txBody>
      </p:sp>
      <p:graphicFrame>
        <p:nvGraphicFramePr>
          <p:cNvPr id="4" name="Tabla 3"/>
          <p:cNvGraphicFramePr>
            <a:graphicFrameLocks noGrp="1"/>
          </p:cNvGraphicFramePr>
          <p:nvPr>
            <p:extLst>
              <p:ext uri="{D42A27DB-BD31-4B8C-83A1-F6EECF244321}">
                <p14:modId xmlns:p14="http://schemas.microsoft.com/office/powerpoint/2010/main" val="2603220620"/>
              </p:ext>
            </p:extLst>
          </p:nvPr>
        </p:nvGraphicFramePr>
        <p:xfrm>
          <a:off x="503238" y="1512478"/>
          <a:ext cx="1942883" cy="1524410"/>
        </p:xfrm>
        <a:graphic>
          <a:graphicData uri="http://schemas.openxmlformats.org/drawingml/2006/table">
            <a:tbl>
              <a:tblPr firstRow="1" bandRow="1">
                <a:tableStyleId>{5C22544A-7EE6-4342-B048-85BDC9FD1C3A}</a:tableStyleId>
              </a:tblPr>
              <a:tblGrid>
                <a:gridCol w="1942883">
                  <a:extLst>
                    <a:ext uri="{9D8B030D-6E8A-4147-A177-3AD203B41FA5}">
                      <a16:colId xmlns:a16="http://schemas.microsoft.com/office/drawing/2014/main" val="20000"/>
                    </a:ext>
                  </a:extLst>
                </a:gridCol>
              </a:tblGrid>
              <a:tr h="370840">
                <a:tc>
                  <a:txBody>
                    <a:bodyPr/>
                    <a:lstStyle/>
                    <a:p>
                      <a:pPr lvl="0" algn="ctr" defTabSz="977900">
                        <a:lnSpc>
                          <a:spcPct val="90000"/>
                        </a:lnSpc>
                        <a:spcBef>
                          <a:spcPct val="0"/>
                        </a:spcBef>
                        <a:spcAft>
                          <a:spcPct val="35000"/>
                        </a:spcAft>
                      </a:pPr>
                      <a:r>
                        <a:rPr lang="es-PE" sz="1600" b="1" dirty="0">
                          <a:latin typeface="Calibri" charset="0"/>
                          <a:ea typeface="Calibri" charset="0"/>
                          <a:cs typeface="Calibri" charset="0"/>
                        </a:rPr>
                        <a:t>Objetos de conexión</a:t>
                      </a:r>
                    </a:p>
                  </a:txBody>
                  <a:tcPr anchor="ctr">
                    <a:lnL w="12700" cap="flat" cmpd="sng" algn="ctr">
                      <a:solidFill>
                        <a:srgbClr val="DA3D35"/>
                      </a:solidFill>
                      <a:prstDash val="solid"/>
                      <a:round/>
                      <a:headEnd type="none" w="med" len="med"/>
                      <a:tailEnd type="none" w="med" len="med"/>
                    </a:lnL>
                    <a:lnR w="12700" cap="flat" cmpd="sng" algn="ctr">
                      <a:solidFill>
                        <a:srgbClr val="DA3D35"/>
                      </a:solidFill>
                      <a:prstDash val="solid"/>
                      <a:round/>
                      <a:headEnd type="none" w="med" len="med"/>
                      <a:tailEnd type="none" w="med" len="med"/>
                    </a:lnR>
                    <a:lnT w="12700" cap="flat" cmpd="sng" algn="ctr">
                      <a:solidFill>
                        <a:srgbClr val="DA3D35"/>
                      </a:solidFill>
                      <a:prstDash val="solid"/>
                      <a:round/>
                      <a:headEnd type="none" w="med" len="med"/>
                      <a:tailEnd type="none" w="med" len="med"/>
                    </a:lnT>
                    <a:lnB w="12700" cap="flat" cmpd="sng" algn="ctr">
                      <a:solidFill>
                        <a:srgbClr val="DA3D35"/>
                      </a:solidFill>
                      <a:prstDash val="solid"/>
                      <a:round/>
                      <a:headEnd type="none" w="med" len="med"/>
                      <a:tailEnd type="none" w="med" len="med"/>
                    </a:lnB>
                    <a:solidFill>
                      <a:srgbClr val="EE4639"/>
                    </a:solidFill>
                  </a:tcPr>
                </a:tc>
                <a:extLst>
                  <a:ext uri="{0D108BD9-81ED-4DB2-BD59-A6C34878D82A}">
                    <a16:rowId xmlns:a16="http://schemas.microsoft.com/office/drawing/2014/main" val="10000"/>
                  </a:ext>
                </a:extLst>
              </a:tr>
              <a:tr h="1153570">
                <a:tc>
                  <a:txBody>
                    <a:bodyPr/>
                    <a:lstStyle/>
                    <a:p>
                      <a:pPr marL="184150" lvl="1" indent="-136525" defTabSz="977900">
                        <a:lnSpc>
                          <a:spcPct val="90000"/>
                        </a:lnSpc>
                        <a:spcBef>
                          <a:spcPct val="0"/>
                        </a:spcBef>
                        <a:spcAft>
                          <a:spcPct val="15000"/>
                        </a:spcAft>
                        <a:buClr>
                          <a:srgbClr val="EE4639"/>
                        </a:buClr>
                        <a:buFont typeface="Arial" charset="0"/>
                        <a:buChar char="•"/>
                        <a:tabLst/>
                      </a:pPr>
                      <a:r>
                        <a:rPr lang="es-PE" sz="1600" dirty="0">
                          <a:latin typeface="Calibri" charset="0"/>
                          <a:ea typeface="Calibri" charset="0"/>
                          <a:cs typeface="Calibri" charset="0"/>
                        </a:rPr>
                        <a:t>Líneas de secuencia</a:t>
                      </a:r>
                    </a:p>
                    <a:p>
                      <a:pPr marL="184150" lvl="1" indent="-136525" defTabSz="977900">
                        <a:lnSpc>
                          <a:spcPct val="90000"/>
                        </a:lnSpc>
                        <a:spcBef>
                          <a:spcPct val="0"/>
                        </a:spcBef>
                        <a:spcAft>
                          <a:spcPct val="15000"/>
                        </a:spcAft>
                        <a:buClr>
                          <a:srgbClr val="EE4639"/>
                        </a:buClr>
                        <a:buFont typeface="Arial" charset="0"/>
                        <a:buChar char="•"/>
                        <a:tabLst/>
                      </a:pPr>
                      <a:r>
                        <a:rPr lang="es-PE" sz="1600" dirty="0">
                          <a:latin typeface="Calibri" charset="0"/>
                          <a:ea typeface="Calibri" charset="0"/>
                          <a:cs typeface="Calibri" charset="0"/>
                        </a:rPr>
                        <a:t>Asociaciones</a:t>
                      </a:r>
                    </a:p>
                    <a:p>
                      <a:pPr marL="184150" lvl="1" indent="-136525" defTabSz="977900">
                        <a:lnSpc>
                          <a:spcPct val="90000"/>
                        </a:lnSpc>
                        <a:spcBef>
                          <a:spcPct val="0"/>
                        </a:spcBef>
                        <a:spcAft>
                          <a:spcPct val="15000"/>
                        </a:spcAft>
                        <a:buClr>
                          <a:srgbClr val="EE4639"/>
                        </a:buClr>
                        <a:buFont typeface="Arial" charset="0"/>
                        <a:buChar char="•"/>
                        <a:tabLst/>
                      </a:pPr>
                      <a:r>
                        <a:rPr lang="es-PE" sz="1600" dirty="0">
                          <a:latin typeface="Calibri" charset="0"/>
                          <a:ea typeface="Calibri" charset="0"/>
                          <a:cs typeface="Calibri" charset="0"/>
                        </a:rPr>
                        <a:t>Líneas de mensaje</a:t>
                      </a:r>
                    </a:p>
                  </a:txBody>
                  <a:tcPr marT="144000">
                    <a:lnL w="12700" cap="flat" cmpd="sng" algn="ctr">
                      <a:solidFill>
                        <a:srgbClr val="DA3D35"/>
                      </a:solidFill>
                      <a:prstDash val="solid"/>
                      <a:round/>
                      <a:headEnd type="none" w="med" len="med"/>
                      <a:tailEnd type="none" w="med" len="med"/>
                    </a:lnL>
                    <a:lnR w="12700" cap="flat" cmpd="sng" algn="ctr">
                      <a:solidFill>
                        <a:srgbClr val="DA3D35"/>
                      </a:solidFill>
                      <a:prstDash val="solid"/>
                      <a:round/>
                      <a:headEnd type="none" w="med" len="med"/>
                      <a:tailEnd type="none" w="med" len="med"/>
                    </a:lnR>
                    <a:lnT w="12700" cap="flat" cmpd="sng" algn="ctr">
                      <a:solidFill>
                        <a:srgbClr val="DA3D35"/>
                      </a:solidFill>
                      <a:prstDash val="solid"/>
                      <a:round/>
                      <a:headEnd type="none" w="med" len="med"/>
                      <a:tailEnd type="none" w="med" len="med"/>
                    </a:lnT>
                    <a:lnB w="12700" cap="flat" cmpd="sng" algn="ctr">
                      <a:solidFill>
                        <a:srgbClr val="DA3D35"/>
                      </a:solidFill>
                      <a:prstDash val="solid"/>
                      <a:round/>
                      <a:headEnd type="none" w="med" len="med"/>
                      <a:tailEnd type="none" w="med" len="med"/>
                    </a:lnB>
                    <a:solidFill>
                      <a:srgbClr val="FBC8C4"/>
                    </a:solidFill>
                  </a:tcPr>
                </a:tc>
                <a:extLst>
                  <a:ext uri="{0D108BD9-81ED-4DB2-BD59-A6C34878D82A}">
                    <a16:rowId xmlns:a16="http://schemas.microsoft.com/office/drawing/2014/main" val="10001"/>
                  </a:ext>
                </a:extLst>
              </a:tr>
            </a:tbl>
          </a:graphicData>
        </a:graphic>
      </p:graphicFrame>
      <p:cxnSp>
        <p:nvCxnSpPr>
          <p:cNvPr id="5" name="Conector recto de flecha 4"/>
          <p:cNvCxnSpPr/>
          <p:nvPr/>
        </p:nvCxnSpPr>
        <p:spPr>
          <a:xfrm>
            <a:off x="3262544" y="1585909"/>
            <a:ext cx="2808312" cy="0"/>
          </a:xfrm>
          <a:prstGeom prst="straightConnector1">
            <a:avLst/>
          </a:prstGeom>
          <a:ln w="3810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6371304" y="1417401"/>
            <a:ext cx="1362640" cy="492443"/>
          </a:xfrm>
          <a:prstGeom prst="rect">
            <a:avLst/>
          </a:prstGeom>
          <a:noFill/>
        </p:spPr>
        <p:txBody>
          <a:bodyPr wrap="square" lIns="0" tIns="0" rIns="0" bIns="0" rtlCol="0">
            <a:spAutoFit/>
          </a:bodyPr>
          <a:lstStyle/>
          <a:p>
            <a:r>
              <a:rPr lang="es-PE" sz="1600" dirty="0">
                <a:latin typeface="Calibri" charset="0"/>
                <a:ea typeface="Calibri" charset="0"/>
                <a:cs typeface="Calibri" charset="0"/>
              </a:rPr>
              <a:t>Conectan los objetos de flujo</a:t>
            </a:r>
          </a:p>
        </p:txBody>
      </p:sp>
      <p:sp>
        <p:nvSpPr>
          <p:cNvPr id="9" name="CuadroTexto 8"/>
          <p:cNvSpPr txBox="1"/>
          <p:nvPr/>
        </p:nvSpPr>
        <p:spPr>
          <a:xfrm>
            <a:off x="6371304" y="2470489"/>
            <a:ext cx="2012222" cy="492443"/>
          </a:xfrm>
          <a:prstGeom prst="rect">
            <a:avLst/>
          </a:prstGeom>
          <a:noFill/>
        </p:spPr>
        <p:txBody>
          <a:bodyPr wrap="square" lIns="0" tIns="0" rIns="0" bIns="0" rtlCol="0">
            <a:spAutoFit/>
          </a:bodyPr>
          <a:lstStyle/>
          <a:p>
            <a:r>
              <a:rPr lang="es-PE" sz="1600" dirty="0">
                <a:latin typeface="Calibri" charset="0"/>
                <a:ea typeface="Calibri" charset="0"/>
                <a:cs typeface="Calibri" charset="0"/>
              </a:rPr>
              <a:t>Permiten asociar anotaciones</a:t>
            </a:r>
          </a:p>
        </p:txBody>
      </p:sp>
      <p:cxnSp>
        <p:nvCxnSpPr>
          <p:cNvPr id="10" name="Conector angular 9"/>
          <p:cNvCxnSpPr/>
          <p:nvPr/>
        </p:nvCxnSpPr>
        <p:spPr>
          <a:xfrm rot="16200000" flipV="1">
            <a:off x="3052190" y="3517037"/>
            <a:ext cx="1600725" cy="1080120"/>
          </a:xfrm>
          <a:prstGeom prst="bentConnector3">
            <a:avLst>
              <a:gd name="adj1" fmla="val 50000"/>
            </a:avLst>
          </a:prstGeom>
          <a:ln w="38100">
            <a:solidFill>
              <a:srgbClr val="808799"/>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5140328" y="4088598"/>
            <a:ext cx="3263274" cy="984885"/>
          </a:xfrm>
          <a:prstGeom prst="rect">
            <a:avLst/>
          </a:prstGeom>
          <a:noFill/>
        </p:spPr>
        <p:txBody>
          <a:bodyPr wrap="square" lIns="0" tIns="0" rIns="0" bIns="0" rtlCol="0">
            <a:spAutoFit/>
          </a:bodyPr>
          <a:lstStyle/>
          <a:p>
            <a:r>
              <a:rPr lang="es-PE" sz="1600" dirty="0">
                <a:latin typeface="Calibri" charset="0"/>
                <a:ea typeface="Calibri" charset="0"/>
                <a:cs typeface="Calibri" charset="0"/>
              </a:rPr>
              <a:t>Interacción entre entidades o procesos</a:t>
            </a:r>
          </a:p>
          <a:p>
            <a:r>
              <a:rPr lang="es-PE" sz="1600" dirty="0">
                <a:latin typeface="Calibri" charset="0"/>
                <a:ea typeface="Calibri" charset="0"/>
                <a:cs typeface="Calibri" charset="0"/>
              </a:rPr>
              <a:t> </a:t>
            </a:r>
          </a:p>
          <a:p>
            <a:r>
              <a:rPr lang="es-PE" sz="1600" dirty="0">
                <a:latin typeface="Calibri" charset="0"/>
                <a:ea typeface="Calibri" charset="0"/>
                <a:cs typeface="Calibri" charset="0"/>
              </a:rPr>
              <a:t>Representan señales o mensajes, </a:t>
            </a:r>
            <a:br>
              <a:rPr lang="es-PE" sz="1600" dirty="0">
                <a:latin typeface="Calibri" charset="0"/>
                <a:ea typeface="Calibri" charset="0"/>
                <a:cs typeface="Calibri" charset="0"/>
              </a:rPr>
            </a:br>
            <a:r>
              <a:rPr lang="es-PE" sz="1600" dirty="0">
                <a:latin typeface="Calibri" charset="0"/>
                <a:ea typeface="Calibri" charset="0"/>
                <a:cs typeface="Calibri" charset="0"/>
              </a:rPr>
              <a:t>NO flujos de control</a:t>
            </a:r>
          </a:p>
        </p:txBody>
      </p:sp>
      <p:sp>
        <p:nvSpPr>
          <p:cNvPr id="12" name="Elipse 11"/>
          <p:cNvSpPr/>
          <p:nvPr/>
        </p:nvSpPr>
        <p:spPr>
          <a:xfrm>
            <a:off x="4284600" y="4857459"/>
            <a:ext cx="216024" cy="216024"/>
          </a:xfrm>
          <a:prstGeom prst="ellipse">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600">
              <a:latin typeface="Calibri" charset="0"/>
              <a:ea typeface="Calibri" charset="0"/>
              <a:cs typeface="Calibri" charset="0"/>
            </a:endParaRPr>
          </a:p>
        </p:txBody>
      </p:sp>
      <p:sp>
        <p:nvSpPr>
          <p:cNvPr id="13" name="CuadroTexto 12"/>
          <p:cNvSpPr txBox="1"/>
          <p:nvPr/>
        </p:nvSpPr>
        <p:spPr>
          <a:xfrm>
            <a:off x="3510514" y="3689680"/>
            <a:ext cx="1872209" cy="246221"/>
          </a:xfrm>
          <a:prstGeom prst="rect">
            <a:avLst/>
          </a:prstGeom>
          <a:noFill/>
        </p:spPr>
        <p:txBody>
          <a:bodyPr wrap="square" lIns="0" tIns="0" rIns="0" bIns="0" rtlCol="0">
            <a:spAutoFit/>
          </a:bodyPr>
          <a:lstStyle/>
          <a:p>
            <a:r>
              <a:rPr lang="es-PE" sz="1600" dirty="0">
                <a:latin typeface="Calibri" charset="0"/>
                <a:ea typeface="Calibri" charset="0"/>
                <a:cs typeface="Calibri" charset="0"/>
              </a:rPr>
              <a:t>Orden de compra</a:t>
            </a:r>
          </a:p>
        </p:txBody>
      </p:sp>
      <p:cxnSp>
        <p:nvCxnSpPr>
          <p:cNvPr id="3" name="Conector recto 2">
            <a:extLst>
              <a:ext uri="{FF2B5EF4-FFF2-40B4-BE49-F238E27FC236}">
                <a16:creationId xmlns:a16="http://schemas.microsoft.com/office/drawing/2014/main" id="{EDDD0EC6-90D2-4C28-82E0-528AA7E32E85}"/>
              </a:ext>
            </a:extLst>
          </p:cNvPr>
          <p:cNvCxnSpPr/>
          <p:nvPr/>
        </p:nvCxnSpPr>
        <p:spPr>
          <a:xfrm>
            <a:off x="3262544" y="2673689"/>
            <a:ext cx="2808312"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01975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506728" y="917579"/>
            <a:ext cx="8168960" cy="276999"/>
          </a:xfrm>
          <a:prstGeom prst="rect">
            <a:avLst/>
          </a:prstGeom>
        </p:spPr>
        <p:txBody>
          <a:bodyPr vert="horz" wrap="square" lIns="0" tIns="0" rIns="0" bIns="0" rtlCol="0">
            <a:spAutoFit/>
          </a:bodyPr>
          <a:lstStyle/>
          <a:p>
            <a:r>
              <a:rPr lang="es-PE" b="1" dirty="0"/>
              <a:t>OBJETOS DE CONEXIÓN – Flujos de Secuencia</a:t>
            </a:r>
            <a:endParaRPr lang="en-US" sz="1600" b="1" dirty="0">
              <a:latin typeface="Calibri" charset="0"/>
              <a:ea typeface="Calibri" charset="0"/>
              <a:cs typeface="Calibri" charset="0"/>
            </a:endParaRPr>
          </a:p>
        </p:txBody>
      </p:sp>
      <p:sp>
        <p:nvSpPr>
          <p:cNvPr id="23" name="CuadroTexto 22"/>
          <p:cNvSpPr txBox="1"/>
          <p:nvPr/>
        </p:nvSpPr>
        <p:spPr>
          <a:xfrm>
            <a:off x="967695" y="1551027"/>
            <a:ext cx="4794476" cy="1107996"/>
          </a:xfrm>
          <a:prstGeom prst="rect">
            <a:avLst/>
          </a:prstGeom>
          <a:noFill/>
        </p:spPr>
        <p:txBody>
          <a:bodyPr wrap="square" lIns="0" tIns="0" rIns="0" bIns="0" rtlCol="0">
            <a:spAutoFit/>
          </a:bodyPr>
          <a:lstStyle/>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Se usa para mostrar el orden en que las actividades </a:t>
            </a:r>
            <a:r>
              <a:rPr lang="es-PE" dirty="0">
                <a:latin typeface="Calibri" panose="020F0502020204030204" pitchFamily="34" charset="0"/>
                <a:cs typeface="Calibri" panose="020F0502020204030204" pitchFamily="34" charset="0"/>
              </a:rPr>
              <a:t>se ejecutan.</a:t>
            </a:r>
          </a:p>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Tienen una sola fuente y un solo destino </a:t>
            </a:r>
            <a:r>
              <a:rPr lang="es-PE" dirty="0">
                <a:latin typeface="Calibri" panose="020F0502020204030204" pitchFamily="34" charset="0"/>
                <a:cs typeface="Calibri" panose="020F0502020204030204" pitchFamily="34" charset="0"/>
              </a:rPr>
              <a:t>(eventos, actividades y </a:t>
            </a:r>
            <a:r>
              <a:rPr lang="es-PE" dirty="0" err="1">
                <a:latin typeface="Calibri" panose="020F0502020204030204" pitchFamily="34" charset="0"/>
                <a:cs typeface="Calibri" panose="020F0502020204030204" pitchFamily="34" charset="0"/>
              </a:rPr>
              <a:t>gateways</a:t>
            </a:r>
            <a:r>
              <a:rPr lang="es-PE" dirty="0">
                <a:latin typeface="Calibri" panose="020F0502020204030204" pitchFamily="34" charset="0"/>
                <a:cs typeface="Calibri" panose="020F0502020204030204" pitchFamily="34" charset="0"/>
              </a:rPr>
              <a:t>).</a:t>
            </a:r>
            <a:endParaRPr lang="es-PE" sz="1400" dirty="0">
              <a:latin typeface="Calibri" panose="020F0502020204030204" pitchFamily="34" charset="0"/>
              <a:ea typeface="Calibri" charset="0"/>
              <a:cs typeface="Calibri" panose="020F0502020204030204" pitchFamily="34" charset="0"/>
            </a:endParaRPr>
          </a:p>
        </p:txBody>
      </p:sp>
      <p:pic>
        <p:nvPicPr>
          <p:cNvPr id="3" name="Imagen 2">
            <a:extLst>
              <a:ext uri="{FF2B5EF4-FFF2-40B4-BE49-F238E27FC236}">
                <a16:creationId xmlns:a16="http://schemas.microsoft.com/office/drawing/2014/main" id="{B2821E3A-FF88-43C1-8778-C57163B993D3}"/>
              </a:ext>
            </a:extLst>
          </p:cNvPr>
          <p:cNvPicPr>
            <a:picLocks noChangeAspect="1"/>
          </p:cNvPicPr>
          <p:nvPr/>
        </p:nvPicPr>
        <p:blipFill>
          <a:blip r:embed="rId4"/>
          <a:stretch>
            <a:fillRect/>
          </a:stretch>
        </p:blipFill>
        <p:spPr>
          <a:xfrm>
            <a:off x="6309405" y="1734457"/>
            <a:ext cx="1866900" cy="533400"/>
          </a:xfrm>
          <a:prstGeom prst="rect">
            <a:avLst/>
          </a:prstGeom>
        </p:spPr>
      </p:pic>
      <p:pic>
        <p:nvPicPr>
          <p:cNvPr id="2" name="Imagen 1">
            <a:extLst>
              <a:ext uri="{FF2B5EF4-FFF2-40B4-BE49-F238E27FC236}">
                <a16:creationId xmlns:a16="http://schemas.microsoft.com/office/drawing/2014/main" id="{E926F900-1DFE-4B26-873D-F6C780657BE9}"/>
              </a:ext>
            </a:extLst>
          </p:cNvPr>
          <p:cNvPicPr>
            <a:picLocks noChangeAspect="1"/>
          </p:cNvPicPr>
          <p:nvPr/>
        </p:nvPicPr>
        <p:blipFill rotWithShape="1">
          <a:blip r:embed="rId5"/>
          <a:srcRect l="1014"/>
          <a:stretch/>
        </p:blipFill>
        <p:spPr>
          <a:xfrm>
            <a:off x="1779813" y="3198902"/>
            <a:ext cx="5991173" cy="1721984"/>
          </a:xfrm>
          <a:prstGeom prst="rect">
            <a:avLst/>
          </a:prstGeom>
        </p:spPr>
      </p:pic>
    </p:spTree>
    <p:custDataLst>
      <p:tags r:id="rId1"/>
    </p:custDataLst>
    <p:extLst>
      <p:ext uri="{BB962C8B-B14F-4D97-AF65-F5344CB8AC3E}">
        <p14:creationId xmlns:p14="http://schemas.microsoft.com/office/powerpoint/2010/main" val="487891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506728" y="917579"/>
            <a:ext cx="8168960" cy="276999"/>
          </a:xfrm>
          <a:prstGeom prst="rect">
            <a:avLst/>
          </a:prstGeom>
        </p:spPr>
        <p:txBody>
          <a:bodyPr vert="horz" wrap="square" lIns="0" tIns="0" rIns="0" bIns="0" rtlCol="0">
            <a:spAutoFit/>
          </a:bodyPr>
          <a:lstStyle/>
          <a:p>
            <a:r>
              <a:rPr lang="es-PE" b="1" dirty="0"/>
              <a:t>OBJETOS DE CONEXIÓN – Flujos de Mensaje</a:t>
            </a:r>
            <a:endParaRPr lang="en-US" sz="1600" b="1" dirty="0">
              <a:latin typeface="Calibri" charset="0"/>
              <a:ea typeface="Calibri" charset="0"/>
              <a:cs typeface="Calibri" charset="0"/>
            </a:endParaRPr>
          </a:p>
        </p:txBody>
      </p:sp>
      <p:sp>
        <p:nvSpPr>
          <p:cNvPr id="23" name="CuadroTexto 22"/>
          <p:cNvSpPr txBox="1"/>
          <p:nvPr/>
        </p:nvSpPr>
        <p:spPr>
          <a:xfrm>
            <a:off x="706438" y="1596218"/>
            <a:ext cx="4048125" cy="2769989"/>
          </a:xfrm>
          <a:prstGeom prst="rect">
            <a:avLst/>
          </a:prstGeom>
          <a:noFill/>
        </p:spPr>
        <p:txBody>
          <a:bodyPr wrap="square" lIns="0" tIns="0" rIns="0" bIns="0" rtlCol="0">
            <a:spAutoFit/>
          </a:bodyPr>
          <a:lstStyle/>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Un </a:t>
            </a:r>
            <a:r>
              <a:rPr lang="es-ES" dirty="0" err="1">
                <a:latin typeface="Calibri" panose="020F0502020204030204" pitchFamily="34" charset="0"/>
                <a:cs typeface="Calibri" panose="020F0502020204030204" pitchFamily="34" charset="0"/>
              </a:rPr>
              <a:t>message</a:t>
            </a:r>
            <a:r>
              <a:rPr lang="es-ES" dirty="0">
                <a:latin typeface="Calibri" panose="020F0502020204030204" pitchFamily="34" charset="0"/>
                <a:cs typeface="Calibri" panose="020F0502020204030204" pitchFamily="34" charset="0"/>
              </a:rPr>
              <a:t> </a:t>
            </a:r>
            <a:r>
              <a:rPr lang="es-ES" dirty="0" err="1">
                <a:latin typeface="Calibri" panose="020F0502020204030204" pitchFamily="34" charset="0"/>
                <a:cs typeface="Calibri" panose="020F0502020204030204" pitchFamily="34" charset="0"/>
              </a:rPr>
              <a:t>flow</a:t>
            </a:r>
            <a:r>
              <a:rPr lang="es-ES" dirty="0">
                <a:latin typeface="Calibri" panose="020F0502020204030204" pitchFamily="34" charset="0"/>
                <a:cs typeface="Calibri" panose="020F0502020204030204" pitchFamily="34" charset="0"/>
              </a:rPr>
              <a:t> se usa para mostrar el flujo de </a:t>
            </a:r>
            <a:r>
              <a:rPr lang="es-PE" dirty="0">
                <a:latin typeface="Calibri" panose="020F0502020204030204" pitchFamily="34" charset="0"/>
                <a:cs typeface="Calibri" panose="020F0502020204030204" pitchFamily="34" charset="0"/>
              </a:rPr>
              <a:t>mensajes entre dos participantes de procesos separados (entidades de negocio o roles).</a:t>
            </a:r>
          </a:p>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Se representa por una línea segmentada con una saeta hueca en uno de los extremos.</a:t>
            </a:r>
          </a:p>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No se permite el uso de un </a:t>
            </a:r>
            <a:r>
              <a:rPr lang="es-ES" dirty="0" err="1">
                <a:latin typeface="Calibri" panose="020F0502020204030204" pitchFamily="34" charset="0"/>
                <a:cs typeface="Calibri" panose="020F0502020204030204" pitchFamily="34" charset="0"/>
              </a:rPr>
              <a:t>message</a:t>
            </a:r>
            <a:r>
              <a:rPr lang="es-ES" dirty="0">
                <a:latin typeface="Calibri" panose="020F0502020204030204" pitchFamily="34" charset="0"/>
                <a:cs typeface="Calibri" panose="020F0502020204030204" pitchFamily="34" charset="0"/>
              </a:rPr>
              <a:t> </a:t>
            </a:r>
            <a:r>
              <a:rPr lang="es-ES" dirty="0" err="1">
                <a:latin typeface="Calibri" panose="020F0502020204030204" pitchFamily="34" charset="0"/>
                <a:cs typeface="Calibri" panose="020F0502020204030204" pitchFamily="34" charset="0"/>
              </a:rPr>
              <a:t>flow</a:t>
            </a:r>
            <a:r>
              <a:rPr lang="es-ES" dirty="0">
                <a:latin typeface="Calibri" panose="020F0502020204030204" pitchFamily="34" charset="0"/>
                <a:cs typeface="Calibri" panose="020F0502020204030204" pitchFamily="34" charset="0"/>
              </a:rPr>
              <a:t> entre objetos dentro de un mismo pool</a:t>
            </a:r>
            <a:endParaRPr lang="es-PE" sz="1400" dirty="0">
              <a:latin typeface="Calibri" panose="020F0502020204030204" pitchFamily="34" charset="0"/>
              <a:ea typeface="Calibri" charset="0"/>
              <a:cs typeface="Calibri" panose="020F0502020204030204" pitchFamily="34" charset="0"/>
            </a:endParaRPr>
          </a:p>
        </p:txBody>
      </p:sp>
      <p:pic>
        <p:nvPicPr>
          <p:cNvPr id="2" name="Imagen 1">
            <a:extLst>
              <a:ext uri="{FF2B5EF4-FFF2-40B4-BE49-F238E27FC236}">
                <a16:creationId xmlns:a16="http://schemas.microsoft.com/office/drawing/2014/main" id="{842F32DF-4713-4104-902A-D7FB4286B6DB}"/>
              </a:ext>
            </a:extLst>
          </p:cNvPr>
          <p:cNvPicPr>
            <a:picLocks noChangeAspect="1"/>
          </p:cNvPicPr>
          <p:nvPr/>
        </p:nvPicPr>
        <p:blipFill>
          <a:blip r:embed="rId4"/>
          <a:stretch>
            <a:fillRect/>
          </a:stretch>
        </p:blipFill>
        <p:spPr>
          <a:xfrm>
            <a:off x="5865583" y="1262843"/>
            <a:ext cx="2276475" cy="666750"/>
          </a:xfrm>
          <a:prstGeom prst="rect">
            <a:avLst/>
          </a:prstGeom>
        </p:spPr>
      </p:pic>
      <p:pic>
        <p:nvPicPr>
          <p:cNvPr id="8" name="Imagen 7">
            <a:extLst>
              <a:ext uri="{FF2B5EF4-FFF2-40B4-BE49-F238E27FC236}">
                <a16:creationId xmlns:a16="http://schemas.microsoft.com/office/drawing/2014/main" id="{759ECB7A-9CC0-4B96-BCFC-402E8FDACC33}"/>
              </a:ext>
            </a:extLst>
          </p:cNvPr>
          <p:cNvPicPr>
            <a:picLocks noChangeAspect="1"/>
          </p:cNvPicPr>
          <p:nvPr/>
        </p:nvPicPr>
        <p:blipFill>
          <a:blip r:embed="rId5"/>
          <a:stretch>
            <a:fillRect/>
          </a:stretch>
        </p:blipFill>
        <p:spPr>
          <a:xfrm>
            <a:off x="4979757" y="2134503"/>
            <a:ext cx="4048125" cy="2733675"/>
          </a:xfrm>
          <a:prstGeom prst="rect">
            <a:avLst/>
          </a:prstGeom>
        </p:spPr>
      </p:pic>
    </p:spTree>
    <p:custDataLst>
      <p:tags r:id="rId1"/>
    </p:custDataLst>
    <p:extLst>
      <p:ext uri="{BB962C8B-B14F-4D97-AF65-F5344CB8AC3E}">
        <p14:creationId xmlns:p14="http://schemas.microsoft.com/office/powerpoint/2010/main" val="791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506728" y="917579"/>
            <a:ext cx="8168960" cy="246221"/>
          </a:xfrm>
          <a:prstGeom prst="rect">
            <a:avLst/>
          </a:prstGeom>
        </p:spPr>
        <p:txBody>
          <a:bodyPr vert="horz" wrap="square" lIns="0" tIns="0" rIns="0" bIns="0" rtlCol="0">
            <a:spAutoFit/>
          </a:bodyPr>
          <a:lstStyle/>
          <a:p>
            <a:r>
              <a:rPr lang="en-US" sz="1600" b="1" dirty="0">
                <a:latin typeface="Calibri" charset="0"/>
                <a:ea typeface="Calibri" charset="0"/>
                <a:cs typeface="Calibri" charset="0"/>
              </a:rPr>
              <a:t>ELEMENTOS DE BPMN</a:t>
            </a:r>
          </a:p>
        </p:txBody>
      </p:sp>
      <p:graphicFrame>
        <p:nvGraphicFramePr>
          <p:cNvPr id="4" name="Tabla 3"/>
          <p:cNvGraphicFramePr>
            <a:graphicFrameLocks noGrp="1"/>
          </p:cNvGraphicFramePr>
          <p:nvPr>
            <p:extLst>
              <p:ext uri="{D42A27DB-BD31-4B8C-83A1-F6EECF244321}">
                <p14:modId xmlns:p14="http://schemas.microsoft.com/office/powerpoint/2010/main" val="1449618748"/>
              </p:ext>
            </p:extLst>
          </p:nvPr>
        </p:nvGraphicFramePr>
        <p:xfrm>
          <a:off x="503238" y="1512478"/>
          <a:ext cx="1942883" cy="1524410"/>
        </p:xfrm>
        <a:graphic>
          <a:graphicData uri="http://schemas.openxmlformats.org/drawingml/2006/table">
            <a:tbl>
              <a:tblPr firstRow="1" bandRow="1">
                <a:tableStyleId>{5C22544A-7EE6-4342-B048-85BDC9FD1C3A}</a:tableStyleId>
              </a:tblPr>
              <a:tblGrid>
                <a:gridCol w="1942883">
                  <a:extLst>
                    <a:ext uri="{9D8B030D-6E8A-4147-A177-3AD203B41FA5}">
                      <a16:colId xmlns:a16="http://schemas.microsoft.com/office/drawing/2014/main" val="20000"/>
                    </a:ext>
                  </a:extLst>
                </a:gridCol>
              </a:tblGrid>
              <a:tr h="370840">
                <a:tc>
                  <a:txBody>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lang="es-PE" sz="1600" b="1" dirty="0">
                          <a:latin typeface="Calibri" charset="0"/>
                          <a:ea typeface="Calibri" charset="0"/>
                          <a:cs typeface="Calibri" charset="0"/>
                        </a:rPr>
                        <a:t>Canales</a:t>
                      </a:r>
                    </a:p>
                  </a:txBody>
                  <a:tcPr anchor="ctr">
                    <a:lnL w="12700" cap="flat" cmpd="sng" algn="ctr">
                      <a:solidFill>
                        <a:srgbClr val="DA3D35"/>
                      </a:solidFill>
                      <a:prstDash val="solid"/>
                      <a:round/>
                      <a:headEnd type="none" w="med" len="med"/>
                      <a:tailEnd type="none" w="med" len="med"/>
                    </a:lnL>
                    <a:lnR w="12700" cap="flat" cmpd="sng" algn="ctr">
                      <a:solidFill>
                        <a:srgbClr val="DA3D35"/>
                      </a:solidFill>
                      <a:prstDash val="solid"/>
                      <a:round/>
                      <a:headEnd type="none" w="med" len="med"/>
                      <a:tailEnd type="none" w="med" len="med"/>
                    </a:lnR>
                    <a:lnT w="12700" cap="flat" cmpd="sng" algn="ctr">
                      <a:solidFill>
                        <a:srgbClr val="DA3D35"/>
                      </a:solidFill>
                      <a:prstDash val="solid"/>
                      <a:round/>
                      <a:headEnd type="none" w="med" len="med"/>
                      <a:tailEnd type="none" w="med" len="med"/>
                    </a:lnT>
                    <a:lnB w="12700" cap="flat" cmpd="sng" algn="ctr">
                      <a:solidFill>
                        <a:srgbClr val="DA3D35"/>
                      </a:solidFill>
                      <a:prstDash val="solid"/>
                      <a:round/>
                      <a:headEnd type="none" w="med" len="med"/>
                      <a:tailEnd type="none" w="med" len="med"/>
                    </a:lnB>
                    <a:solidFill>
                      <a:srgbClr val="EE4639"/>
                    </a:solidFill>
                  </a:tcPr>
                </a:tc>
                <a:extLst>
                  <a:ext uri="{0D108BD9-81ED-4DB2-BD59-A6C34878D82A}">
                    <a16:rowId xmlns:a16="http://schemas.microsoft.com/office/drawing/2014/main" val="10000"/>
                  </a:ext>
                </a:extLst>
              </a:tr>
              <a:tr h="1153570">
                <a:tc>
                  <a:txBody>
                    <a:bodyPr/>
                    <a:lstStyle/>
                    <a:p>
                      <a:pPr marL="223838" lvl="1" indent="-176213" defTabSz="977900">
                        <a:lnSpc>
                          <a:spcPct val="90000"/>
                        </a:lnSpc>
                        <a:spcBef>
                          <a:spcPct val="0"/>
                        </a:spcBef>
                        <a:spcAft>
                          <a:spcPct val="15000"/>
                        </a:spcAft>
                        <a:buClr>
                          <a:srgbClr val="EE4639"/>
                        </a:buClr>
                        <a:buFont typeface="Arial" charset="0"/>
                        <a:buChar char="•"/>
                        <a:tabLst/>
                      </a:pPr>
                      <a:r>
                        <a:rPr lang="es-PE" sz="1600" dirty="0">
                          <a:latin typeface="Calibri" charset="0"/>
                          <a:ea typeface="Calibri" charset="0"/>
                          <a:cs typeface="Calibri" charset="0"/>
                        </a:rPr>
                        <a:t>Lanes</a:t>
                      </a:r>
                    </a:p>
                    <a:p>
                      <a:pPr marL="223838" lvl="1" indent="-176213" defTabSz="977900">
                        <a:lnSpc>
                          <a:spcPct val="90000"/>
                        </a:lnSpc>
                        <a:spcBef>
                          <a:spcPct val="0"/>
                        </a:spcBef>
                        <a:spcAft>
                          <a:spcPct val="15000"/>
                        </a:spcAft>
                        <a:buClr>
                          <a:srgbClr val="EE4639"/>
                        </a:buClr>
                        <a:buFont typeface="Arial" charset="0"/>
                        <a:buChar char="•"/>
                        <a:tabLst/>
                      </a:pPr>
                      <a:r>
                        <a:rPr lang="es-PE" sz="1600" dirty="0">
                          <a:latin typeface="Calibri" charset="0"/>
                          <a:ea typeface="Calibri" charset="0"/>
                          <a:cs typeface="Calibri" charset="0"/>
                        </a:rPr>
                        <a:t>Pools</a:t>
                      </a:r>
                    </a:p>
                  </a:txBody>
                  <a:tcPr marT="144000">
                    <a:lnL w="12700" cap="flat" cmpd="sng" algn="ctr">
                      <a:solidFill>
                        <a:srgbClr val="DA3D35"/>
                      </a:solidFill>
                      <a:prstDash val="solid"/>
                      <a:round/>
                      <a:headEnd type="none" w="med" len="med"/>
                      <a:tailEnd type="none" w="med" len="med"/>
                    </a:lnL>
                    <a:lnR w="12700" cap="flat" cmpd="sng" algn="ctr">
                      <a:solidFill>
                        <a:srgbClr val="DA3D35"/>
                      </a:solidFill>
                      <a:prstDash val="solid"/>
                      <a:round/>
                      <a:headEnd type="none" w="med" len="med"/>
                      <a:tailEnd type="none" w="med" len="med"/>
                    </a:lnR>
                    <a:lnT w="12700" cap="flat" cmpd="sng" algn="ctr">
                      <a:solidFill>
                        <a:srgbClr val="DA3D35"/>
                      </a:solidFill>
                      <a:prstDash val="solid"/>
                      <a:round/>
                      <a:headEnd type="none" w="med" len="med"/>
                      <a:tailEnd type="none" w="med" len="med"/>
                    </a:lnT>
                    <a:lnB w="12700" cap="flat" cmpd="sng" algn="ctr">
                      <a:solidFill>
                        <a:srgbClr val="DA3D35"/>
                      </a:solidFill>
                      <a:prstDash val="solid"/>
                      <a:round/>
                      <a:headEnd type="none" w="med" len="med"/>
                      <a:tailEnd type="none" w="med" len="med"/>
                    </a:lnB>
                    <a:solidFill>
                      <a:srgbClr val="FBC8C4"/>
                    </a:solidFill>
                  </a:tcPr>
                </a:tc>
                <a:extLst>
                  <a:ext uri="{0D108BD9-81ED-4DB2-BD59-A6C34878D82A}">
                    <a16:rowId xmlns:a16="http://schemas.microsoft.com/office/drawing/2014/main" val="10001"/>
                  </a:ext>
                </a:extLst>
              </a:tr>
            </a:tbl>
          </a:graphicData>
        </a:graphic>
      </p:graphicFrame>
      <p:pic>
        <p:nvPicPr>
          <p:cNvPr id="14" name="Imagen 1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722589" y="1790584"/>
            <a:ext cx="2819741" cy="1644849"/>
          </a:xfrm>
          <a:prstGeom prst="rect">
            <a:avLst/>
          </a:prstGeom>
        </p:spPr>
      </p:pic>
      <p:sp>
        <p:nvSpPr>
          <p:cNvPr id="17" name="CuadroTexto 16"/>
          <p:cNvSpPr txBox="1"/>
          <p:nvPr/>
        </p:nvSpPr>
        <p:spPr>
          <a:xfrm>
            <a:off x="2722589" y="1449109"/>
            <a:ext cx="915315" cy="246221"/>
          </a:xfrm>
          <a:prstGeom prst="rect">
            <a:avLst/>
          </a:prstGeom>
          <a:noFill/>
        </p:spPr>
        <p:txBody>
          <a:bodyPr wrap="square" lIns="0" tIns="0" rIns="0" bIns="0" rtlCol="0">
            <a:spAutoFit/>
          </a:bodyPr>
          <a:lstStyle/>
          <a:p>
            <a:r>
              <a:rPr lang="es-PE" sz="1600" b="1" dirty="0">
                <a:latin typeface="Calibri" charset="0"/>
                <a:ea typeface="Calibri" charset="0"/>
                <a:cs typeface="Calibri" charset="0"/>
              </a:rPr>
              <a:t>Lanes</a:t>
            </a:r>
          </a:p>
        </p:txBody>
      </p:sp>
      <p:sp>
        <p:nvSpPr>
          <p:cNvPr id="18" name="Rectángulo 17"/>
          <p:cNvSpPr/>
          <p:nvPr/>
        </p:nvSpPr>
        <p:spPr>
          <a:xfrm>
            <a:off x="5783423" y="1790584"/>
            <a:ext cx="2833064" cy="1292662"/>
          </a:xfrm>
          <a:prstGeom prst="rect">
            <a:avLst/>
          </a:prstGeom>
        </p:spPr>
        <p:txBody>
          <a:bodyPr wrap="square" lIns="0" tIns="0" rIns="0" bIns="0">
            <a:spAutoFit/>
          </a:bodyPr>
          <a:lstStyle/>
          <a:p>
            <a:pPr marL="176213" indent="-176213">
              <a:buFont typeface="Arial" panose="020B0604020202020204" pitchFamily="34" charset="0"/>
              <a:buChar char="•"/>
            </a:pPr>
            <a:r>
              <a:rPr lang="es-PE" sz="1400" dirty="0">
                <a:latin typeface="Calibri" panose="020F0502020204030204" pitchFamily="34" charset="0"/>
                <a:cs typeface="Calibri" panose="020F0502020204030204" pitchFamily="34" charset="0"/>
              </a:rPr>
              <a:t>Es una subpartición dentro de un pool. Son usadas para categorizar y organizar dentro de un pool.</a:t>
            </a:r>
          </a:p>
          <a:p>
            <a:pPr marL="176213" indent="-176213">
              <a:buFont typeface="Arial" panose="020B0604020202020204" pitchFamily="34" charset="0"/>
              <a:buChar char="•"/>
            </a:pPr>
            <a:r>
              <a:rPr lang="es-PE" sz="1400" dirty="0">
                <a:latin typeface="Calibri" panose="020F0502020204030204" pitchFamily="34" charset="0"/>
                <a:cs typeface="Calibri" panose="020F0502020204030204" pitchFamily="34" charset="0"/>
              </a:rPr>
              <a:t> </a:t>
            </a:r>
            <a:r>
              <a:rPr lang="es-PE" sz="1400" dirty="0">
                <a:latin typeface="Calibri" panose="020F0502020204030204" pitchFamily="34" charset="0"/>
                <a:ea typeface="Calibri" charset="0"/>
                <a:cs typeface="Calibri" panose="020F0502020204030204" pitchFamily="34" charset="0"/>
              </a:rPr>
              <a:t>Representan distintos participantes de una organización (Roles, sistemas, departamentos.)</a:t>
            </a:r>
          </a:p>
        </p:txBody>
      </p:sp>
      <p:pic>
        <p:nvPicPr>
          <p:cNvPr id="19" name="Imagen 1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722589" y="3875904"/>
            <a:ext cx="2837633" cy="1058818"/>
          </a:xfrm>
          <a:prstGeom prst="rect">
            <a:avLst/>
          </a:prstGeom>
        </p:spPr>
      </p:pic>
      <p:sp>
        <p:nvSpPr>
          <p:cNvPr id="21" name="CuadroTexto 20"/>
          <p:cNvSpPr txBox="1"/>
          <p:nvPr/>
        </p:nvSpPr>
        <p:spPr>
          <a:xfrm>
            <a:off x="2722589" y="3550252"/>
            <a:ext cx="915315" cy="246221"/>
          </a:xfrm>
          <a:prstGeom prst="rect">
            <a:avLst/>
          </a:prstGeom>
          <a:noFill/>
        </p:spPr>
        <p:txBody>
          <a:bodyPr wrap="square" lIns="0" tIns="0" rIns="0" bIns="0" rtlCol="0">
            <a:spAutoFit/>
          </a:bodyPr>
          <a:lstStyle/>
          <a:p>
            <a:r>
              <a:rPr lang="es-PE" sz="1600" b="1">
                <a:latin typeface="Calibri" charset="0"/>
                <a:ea typeface="Calibri" charset="0"/>
                <a:cs typeface="Calibri" charset="0"/>
              </a:rPr>
              <a:t>Pool</a:t>
            </a:r>
            <a:endParaRPr lang="es-PE" sz="1600" b="1" dirty="0">
              <a:latin typeface="Calibri" charset="0"/>
              <a:ea typeface="Calibri" charset="0"/>
              <a:cs typeface="Calibri" charset="0"/>
            </a:endParaRPr>
          </a:p>
        </p:txBody>
      </p:sp>
      <p:sp>
        <p:nvSpPr>
          <p:cNvPr id="22" name="Rectángulo 21"/>
          <p:cNvSpPr/>
          <p:nvPr/>
        </p:nvSpPr>
        <p:spPr>
          <a:xfrm>
            <a:off x="5783423" y="3875904"/>
            <a:ext cx="2833064" cy="1292662"/>
          </a:xfrm>
          <a:prstGeom prst="rect">
            <a:avLst/>
          </a:prstGeom>
        </p:spPr>
        <p:txBody>
          <a:bodyPr wrap="square" lIns="0" tIns="0" rIns="0" bIns="0">
            <a:spAutoFit/>
          </a:bodyPr>
          <a:lstStyle/>
          <a:p>
            <a:pPr marL="176213" indent="-176213">
              <a:buFont typeface="Arial" panose="020B0604020202020204" pitchFamily="34" charset="0"/>
              <a:buChar char="•"/>
            </a:pPr>
            <a:r>
              <a:rPr lang="es-PE" sz="1400" dirty="0">
                <a:latin typeface="Calibri" charset="0"/>
                <a:ea typeface="Calibri" charset="0"/>
                <a:cs typeface="Calibri" charset="0"/>
              </a:rPr>
              <a:t>Un pool contiene un proceso único</a:t>
            </a:r>
          </a:p>
          <a:p>
            <a:pPr marL="176213" indent="-176213">
              <a:buFont typeface="Arial" panose="020B0604020202020204" pitchFamily="34" charset="0"/>
              <a:buChar char="•"/>
            </a:pPr>
            <a:r>
              <a:rPr lang="es-PE" sz="1400" dirty="0">
                <a:latin typeface="Calibri" charset="0"/>
                <a:ea typeface="Calibri" charset="0"/>
                <a:cs typeface="Calibri" charset="0"/>
              </a:rPr>
              <a:t>El nombre del pool puede considerarse el nombre del proceso</a:t>
            </a:r>
          </a:p>
          <a:p>
            <a:pPr marL="176213" indent="-176213">
              <a:buFont typeface="Arial" panose="020B0604020202020204" pitchFamily="34" charset="0"/>
              <a:buChar char="•"/>
            </a:pPr>
            <a:r>
              <a:rPr lang="es-PE" sz="1400" dirty="0">
                <a:latin typeface="Calibri" charset="0"/>
                <a:ea typeface="Calibri" charset="0"/>
                <a:cs typeface="Calibri" charset="0"/>
              </a:rPr>
              <a:t>Siempre existe al menos un pool</a:t>
            </a:r>
          </a:p>
          <a:p>
            <a:pPr marL="176213" indent="-176213">
              <a:buFont typeface="Arial" panose="020B0604020202020204" pitchFamily="34" charset="0"/>
              <a:buChar char="•"/>
            </a:pPr>
            <a:r>
              <a:rPr lang="es-PE" sz="1400" dirty="0">
                <a:latin typeface="Calibri" charset="0"/>
                <a:ea typeface="Calibri" charset="0"/>
                <a:cs typeface="Calibri" charset="0"/>
              </a:rPr>
              <a:t>Los flujos de secuencia no pueden cruzar los límites de un pool</a:t>
            </a:r>
          </a:p>
        </p:txBody>
      </p:sp>
    </p:spTree>
    <p:custDataLst>
      <p:tags r:id="rId1"/>
    </p:custDataLst>
    <p:extLst>
      <p:ext uri="{BB962C8B-B14F-4D97-AF65-F5344CB8AC3E}">
        <p14:creationId xmlns:p14="http://schemas.microsoft.com/office/powerpoint/2010/main" val="161056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506728" y="917579"/>
            <a:ext cx="8168960" cy="246221"/>
          </a:xfrm>
          <a:prstGeom prst="rect">
            <a:avLst/>
          </a:prstGeom>
        </p:spPr>
        <p:txBody>
          <a:bodyPr vert="horz" wrap="square" lIns="0" tIns="0" rIns="0" bIns="0" rtlCol="0">
            <a:spAutoFit/>
          </a:bodyPr>
          <a:lstStyle/>
          <a:p>
            <a:r>
              <a:rPr lang="en-US" sz="1600" b="1" dirty="0">
                <a:latin typeface="Calibri" charset="0"/>
                <a:ea typeface="Calibri" charset="0"/>
                <a:cs typeface="Calibri" charset="0"/>
              </a:rPr>
              <a:t>ELEMENTOS DE BPMN</a:t>
            </a:r>
          </a:p>
        </p:txBody>
      </p:sp>
      <p:graphicFrame>
        <p:nvGraphicFramePr>
          <p:cNvPr id="4" name="Tabla 3"/>
          <p:cNvGraphicFramePr>
            <a:graphicFrameLocks noGrp="1"/>
          </p:cNvGraphicFramePr>
          <p:nvPr>
            <p:extLst>
              <p:ext uri="{D42A27DB-BD31-4B8C-83A1-F6EECF244321}">
                <p14:modId xmlns:p14="http://schemas.microsoft.com/office/powerpoint/2010/main" val="1886761652"/>
              </p:ext>
            </p:extLst>
          </p:nvPr>
        </p:nvGraphicFramePr>
        <p:xfrm>
          <a:off x="503238" y="1512478"/>
          <a:ext cx="1942883" cy="1524410"/>
        </p:xfrm>
        <a:graphic>
          <a:graphicData uri="http://schemas.openxmlformats.org/drawingml/2006/table">
            <a:tbl>
              <a:tblPr firstRow="1" bandRow="1">
                <a:tableStyleId>{5C22544A-7EE6-4342-B048-85BDC9FD1C3A}</a:tableStyleId>
              </a:tblPr>
              <a:tblGrid>
                <a:gridCol w="1942883">
                  <a:extLst>
                    <a:ext uri="{9D8B030D-6E8A-4147-A177-3AD203B41FA5}">
                      <a16:colId xmlns:a16="http://schemas.microsoft.com/office/drawing/2014/main" val="20000"/>
                    </a:ext>
                  </a:extLst>
                </a:gridCol>
              </a:tblGrid>
              <a:tr h="370840">
                <a:tc>
                  <a:txBody>
                    <a:bodyPr/>
                    <a:lstStyle/>
                    <a:p>
                      <a:pPr lvl="0" algn="ctr" defTabSz="977900">
                        <a:lnSpc>
                          <a:spcPct val="90000"/>
                        </a:lnSpc>
                        <a:spcBef>
                          <a:spcPct val="0"/>
                        </a:spcBef>
                        <a:spcAft>
                          <a:spcPct val="35000"/>
                        </a:spcAft>
                      </a:pPr>
                      <a:r>
                        <a:rPr lang="es-PE" sz="1600" dirty="0">
                          <a:latin typeface="Calibri" charset="0"/>
                          <a:ea typeface="Calibri" charset="0"/>
                          <a:cs typeface="Calibri" charset="0"/>
                        </a:rPr>
                        <a:t>Artefactos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EE4639"/>
                    </a:solidFill>
                  </a:tcPr>
                </a:tc>
                <a:extLst>
                  <a:ext uri="{0D108BD9-81ED-4DB2-BD59-A6C34878D82A}">
                    <a16:rowId xmlns:a16="http://schemas.microsoft.com/office/drawing/2014/main" val="10000"/>
                  </a:ext>
                </a:extLst>
              </a:tr>
              <a:tr h="1153570">
                <a:tc>
                  <a:txBody>
                    <a:bodyPr/>
                    <a:lstStyle/>
                    <a:p>
                      <a:pPr marL="184150" lvl="1" indent="-131763" defTabSz="977900">
                        <a:lnSpc>
                          <a:spcPct val="90000"/>
                        </a:lnSpc>
                        <a:spcBef>
                          <a:spcPct val="0"/>
                        </a:spcBef>
                        <a:spcAft>
                          <a:spcPct val="15000"/>
                        </a:spcAft>
                        <a:buClr>
                          <a:srgbClr val="EE4639"/>
                        </a:buClr>
                        <a:buFont typeface="Arial" charset="0"/>
                        <a:buChar char="•"/>
                        <a:tabLst/>
                      </a:pPr>
                      <a:r>
                        <a:rPr lang="es-PE" sz="1600" dirty="0">
                          <a:latin typeface="Calibri" charset="0"/>
                          <a:ea typeface="Calibri" charset="0"/>
                          <a:cs typeface="Calibri" charset="0"/>
                        </a:rPr>
                        <a:t>Objetos de datos</a:t>
                      </a:r>
                    </a:p>
                    <a:p>
                      <a:pPr marL="184150" lvl="1" indent="-131763" defTabSz="977900">
                        <a:lnSpc>
                          <a:spcPct val="90000"/>
                        </a:lnSpc>
                        <a:spcBef>
                          <a:spcPct val="0"/>
                        </a:spcBef>
                        <a:spcAft>
                          <a:spcPct val="15000"/>
                        </a:spcAft>
                        <a:buClr>
                          <a:srgbClr val="EE4639"/>
                        </a:buClr>
                        <a:buFont typeface="Arial" charset="0"/>
                        <a:buChar char="•"/>
                        <a:tabLst/>
                      </a:pPr>
                      <a:r>
                        <a:rPr lang="es-PE" sz="1600" dirty="0">
                          <a:latin typeface="Calibri" charset="0"/>
                          <a:ea typeface="Calibri" charset="0"/>
                          <a:cs typeface="Calibri" charset="0"/>
                        </a:rPr>
                        <a:t>Grupos</a:t>
                      </a:r>
                    </a:p>
                    <a:p>
                      <a:pPr marL="184150" lvl="1" indent="-131763" defTabSz="977900">
                        <a:lnSpc>
                          <a:spcPct val="90000"/>
                        </a:lnSpc>
                        <a:spcBef>
                          <a:spcPct val="0"/>
                        </a:spcBef>
                        <a:spcAft>
                          <a:spcPct val="15000"/>
                        </a:spcAft>
                        <a:buClr>
                          <a:srgbClr val="EE4639"/>
                        </a:buClr>
                        <a:buFont typeface="Arial" charset="0"/>
                        <a:buChar char="•"/>
                        <a:tabLst/>
                      </a:pPr>
                      <a:r>
                        <a:rPr lang="es-PE" sz="1600" dirty="0">
                          <a:latin typeface="Calibri" charset="0"/>
                          <a:ea typeface="Calibri" charset="0"/>
                          <a:cs typeface="Calibri" charset="0"/>
                        </a:rPr>
                        <a:t>Anotaciones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BC8C4"/>
                    </a:solidFill>
                  </a:tcPr>
                </a:tc>
                <a:extLst>
                  <a:ext uri="{0D108BD9-81ED-4DB2-BD59-A6C34878D82A}">
                    <a16:rowId xmlns:a16="http://schemas.microsoft.com/office/drawing/2014/main" val="10001"/>
                  </a:ext>
                </a:extLst>
              </a:tr>
            </a:tbl>
          </a:graphicData>
        </a:graphic>
      </p:graphicFrame>
      <p:pic>
        <p:nvPicPr>
          <p:cNvPr id="11" name="Imagen 10"/>
          <p:cNvPicPr>
            <a:picLocks noChangeAspect="1"/>
          </p:cNvPicPr>
          <p:nvPr/>
        </p:nvPicPr>
        <p:blipFill rotWithShape="1">
          <a:blip r:embed="rId4" cstate="email">
            <a:extLst>
              <a:ext uri="{28A0092B-C50C-407E-A947-70E740481C1C}">
                <a14:useLocalDpi xmlns:a14="http://schemas.microsoft.com/office/drawing/2010/main"/>
              </a:ext>
            </a:extLst>
          </a:blip>
          <a:srcRect l="648" t="3424" r="1637"/>
          <a:stretch/>
        </p:blipFill>
        <p:spPr>
          <a:xfrm>
            <a:off x="2691992" y="4111624"/>
            <a:ext cx="3093510" cy="1122363"/>
          </a:xfrm>
          <a:prstGeom prst="rect">
            <a:avLst/>
          </a:prstGeom>
        </p:spPr>
      </p:pic>
      <p:pic>
        <p:nvPicPr>
          <p:cNvPr id="12" name="Imagen 11"/>
          <p:cNvPicPr>
            <a:picLocks noChangeAspect="1"/>
          </p:cNvPicPr>
          <p:nvPr/>
        </p:nvPicPr>
        <p:blipFill rotWithShape="1">
          <a:blip r:embed="rId5" cstate="email">
            <a:extLst>
              <a:ext uri="{28A0092B-C50C-407E-A947-70E740481C1C}">
                <a14:useLocalDpi xmlns:a14="http://schemas.microsoft.com/office/drawing/2010/main"/>
              </a:ext>
            </a:extLst>
          </a:blip>
          <a:srcRect t="2488" r="1137" b="2664"/>
          <a:stretch/>
        </p:blipFill>
        <p:spPr>
          <a:xfrm>
            <a:off x="2691991" y="1441864"/>
            <a:ext cx="2648358" cy="923925"/>
          </a:xfrm>
          <a:prstGeom prst="rect">
            <a:avLst/>
          </a:prstGeom>
        </p:spPr>
      </p:pic>
      <p:pic>
        <p:nvPicPr>
          <p:cNvPr id="13" name="Imagen 12"/>
          <p:cNvPicPr>
            <a:picLocks noChangeAspect="1"/>
          </p:cNvPicPr>
          <p:nvPr/>
        </p:nvPicPr>
        <p:blipFill rotWithShape="1">
          <a:blip r:embed="rId6" cstate="email">
            <a:extLst>
              <a:ext uri="{28A0092B-C50C-407E-A947-70E740481C1C}">
                <a14:useLocalDpi xmlns:a14="http://schemas.microsoft.com/office/drawing/2010/main"/>
              </a:ext>
            </a:extLst>
          </a:blip>
          <a:srcRect l="766" r="2894"/>
          <a:stretch/>
        </p:blipFill>
        <p:spPr>
          <a:xfrm>
            <a:off x="2691991" y="2643854"/>
            <a:ext cx="2580763" cy="1270718"/>
          </a:xfrm>
          <a:prstGeom prst="rect">
            <a:avLst/>
          </a:prstGeom>
        </p:spPr>
      </p:pic>
      <p:sp>
        <p:nvSpPr>
          <p:cNvPr id="20" name="CuadroTexto 19"/>
          <p:cNvSpPr txBox="1"/>
          <p:nvPr/>
        </p:nvSpPr>
        <p:spPr>
          <a:xfrm>
            <a:off x="5548702" y="4262964"/>
            <a:ext cx="2378915" cy="430887"/>
          </a:xfrm>
          <a:prstGeom prst="rect">
            <a:avLst/>
          </a:prstGeom>
          <a:noFill/>
        </p:spPr>
        <p:txBody>
          <a:bodyPr wrap="square" lIns="0" tIns="0" rIns="0" bIns="0" rtlCol="0">
            <a:spAutoFit/>
          </a:bodyPr>
          <a:lstStyle/>
          <a:p>
            <a:r>
              <a:rPr lang="es-PE" sz="1400" dirty="0">
                <a:latin typeface="Calibri" charset="0"/>
                <a:ea typeface="Calibri" charset="0"/>
                <a:cs typeface="Calibri" charset="0"/>
              </a:rPr>
              <a:t>Permite escribir comentarios adicionales sobre el proceso</a:t>
            </a:r>
          </a:p>
        </p:txBody>
      </p:sp>
      <p:sp>
        <p:nvSpPr>
          <p:cNvPr id="23" name="CuadroTexto 22"/>
          <p:cNvSpPr txBox="1"/>
          <p:nvPr/>
        </p:nvSpPr>
        <p:spPr>
          <a:xfrm>
            <a:off x="5467263" y="1524601"/>
            <a:ext cx="2161446" cy="430887"/>
          </a:xfrm>
          <a:prstGeom prst="rect">
            <a:avLst/>
          </a:prstGeom>
          <a:noFill/>
        </p:spPr>
        <p:txBody>
          <a:bodyPr wrap="square" lIns="0" tIns="0" rIns="0" bIns="0" rtlCol="0">
            <a:spAutoFit/>
          </a:bodyPr>
          <a:lstStyle/>
          <a:p>
            <a:r>
              <a:rPr lang="es-PE" sz="1400" dirty="0">
                <a:latin typeface="Calibri" charset="0"/>
                <a:ea typeface="Calibri" charset="0"/>
                <a:cs typeface="Calibri" charset="0"/>
              </a:rPr>
              <a:t>Indican datos que entran/salen de una actividad</a:t>
            </a:r>
          </a:p>
        </p:txBody>
      </p:sp>
      <p:sp>
        <p:nvSpPr>
          <p:cNvPr id="24" name="CuadroTexto 23"/>
          <p:cNvSpPr txBox="1"/>
          <p:nvPr/>
        </p:nvSpPr>
        <p:spPr>
          <a:xfrm>
            <a:off x="5467263" y="2746284"/>
            <a:ext cx="2460354" cy="646331"/>
          </a:xfrm>
          <a:prstGeom prst="rect">
            <a:avLst/>
          </a:prstGeom>
          <a:noFill/>
        </p:spPr>
        <p:txBody>
          <a:bodyPr wrap="square" lIns="0" tIns="0" rIns="0" bIns="0" rtlCol="0">
            <a:spAutoFit/>
          </a:bodyPr>
          <a:lstStyle/>
          <a:p>
            <a:r>
              <a:rPr lang="es-PE" sz="1400" dirty="0">
                <a:latin typeface="Calibri" charset="0"/>
                <a:ea typeface="Calibri" charset="0"/>
                <a:cs typeface="Calibri" charset="0"/>
              </a:rPr>
              <a:t>Permite agrupar las actividades en forma visual con fines de documentación o análisis</a:t>
            </a:r>
          </a:p>
        </p:txBody>
      </p:sp>
      <p:pic>
        <p:nvPicPr>
          <p:cNvPr id="3" name="Imagen 2">
            <a:extLst>
              <a:ext uri="{FF2B5EF4-FFF2-40B4-BE49-F238E27FC236}">
                <a16:creationId xmlns:a16="http://schemas.microsoft.com/office/drawing/2014/main" id="{5A7CE19C-C120-4F61-8EDC-C0739B81D8FD}"/>
              </a:ext>
            </a:extLst>
          </p:cNvPr>
          <p:cNvPicPr>
            <a:picLocks noChangeAspect="1"/>
          </p:cNvPicPr>
          <p:nvPr/>
        </p:nvPicPr>
        <p:blipFill>
          <a:blip r:embed="rId7"/>
          <a:stretch>
            <a:fillRect/>
          </a:stretch>
        </p:blipFill>
        <p:spPr>
          <a:xfrm>
            <a:off x="8011705" y="1092545"/>
            <a:ext cx="838200" cy="1047750"/>
          </a:xfrm>
          <a:prstGeom prst="rect">
            <a:avLst/>
          </a:prstGeom>
        </p:spPr>
      </p:pic>
      <p:pic>
        <p:nvPicPr>
          <p:cNvPr id="5" name="Imagen 4">
            <a:extLst>
              <a:ext uri="{FF2B5EF4-FFF2-40B4-BE49-F238E27FC236}">
                <a16:creationId xmlns:a16="http://schemas.microsoft.com/office/drawing/2014/main" id="{72A35782-B4B8-4839-AFB9-96AC875A8121}"/>
              </a:ext>
            </a:extLst>
          </p:cNvPr>
          <p:cNvPicPr>
            <a:picLocks noChangeAspect="1"/>
          </p:cNvPicPr>
          <p:nvPr/>
        </p:nvPicPr>
        <p:blipFill>
          <a:blip r:embed="rId8"/>
          <a:stretch>
            <a:fillRect/>
          </a:stretch>
        </p:blipFill>
        <p:spPr>
          <a:xfrm>
            <a:off x="7864742" y="2530702"/>
            <a:ext cx="1200150" cy="933450"/>
          </a:xfrm>
          <a:prstGeom prst="rect">
            <a:avLst/>
          </a:prstGeom>
        </p:spPr>
      </p:pic>
      <p:pic>
        <p:nvPicPr>
          <p:cNvPr id="6" name="Imagen 5">
            <a:extLst>
              <a:ext uri="{FF2B5EF4-FFF2-40B4-BE49-F238E27FC236}">
                <a16:creationId xmlns:a16="http://schemas.microsoft.com/office/drawing/2014/main" id="{3689BF0F-4478-4B4B-944B-DD6FE9A36A58}"/>
              </a:ext>
            </a:extLst>
          </p:cNvPr>
          <p:cNvPicPr>
            <a:picLocks noChangeAspect="1"/>
          </p:cNvPicPr>
          <p:nvPr/>
        </p:nvPicPr>
        <p:blipFill>
          <a:blip r:embed="rId9"/>
          <a:stretch>
            <a:fillRect/>
          </a:stretch>
        </p:blipFill>
        <p:spPr>
          <a:xfrm>
            <a:off x="7781925" y="4191427"/>
            <a:ext cx="1362075" cy="646330"/>
          </a:xfrm>
          <a:prstGeom prst="rect">
            <a:avLst/>
          </a:prstGeom>
        </p:spPr>
      </p:pic>
    </p:spTree>
    <p:custDataLst>
      <p:tags r:id="rId1"/>
    </p:custDataLst>
    <p:extLst>
      <p:ext uri="{BB962C8B-B14F-4D97-AF65-F5344CB8AC3E}">
        <p14:creationId xmlns:p14="http://schemas.microsoft.com/office/powerpoint/2010/main" val="301805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Elipse 19"/>
          <p:cNvSpPr/>
          <p:nvPr/>
        </p:nvSpPr>
        <p:spPr>
          <a:xfrm>
            <a:off x="3325786" y="2196711"/>
            <a:ext cx="2476172" cy="2522455"/>
          </a:xfrm>
          <a:prstGeom prst="ellipse">
            <a:avLst/>
          </a:prstGeom>
          <a:noFill/>
          <a:ln w="28575">
            <a:solidFill>
              <a:srgbClr val="80879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Forma libre 25"/>
          <p:cNvSpPr/>
          <p:nvPr/>
        </p:nvSpPr>
        <p:spPr>
          <a:xfrm>
            <a:off x="3498761" y="2206580"/>
            <a:ext cx="695459" cy="570964"/>
          </a:xfrm>
          <a:custGeom>
            <a:avLst/>
            <a:gdLst>
              <a:gd name="connsiteX0" fmla="*/ 38636 w 695459"/>
              <a:gd name="connsiteY0" fmla="*/ 386366 h 570964"/>
              <a:gd name="connsiteX1" fmla="*/ 47222 w 695459"/>
              <a:gd name="connsiteY1" fmla="*/ 433589 h 570964"/>
              <a:gd name="connsiteX2" fmla="*/ 51515 w 695459"/>
              <a:gd name="connsiteY2" fmla="*/ 472226 h 570964"/>
              <a:gd name="connsiteX3" fmla="*/ 60101 w 695459"/>
              <a:gd name="connsiteY3" fmla="*/ 485105 h 570964"/>
              <a:gd name="connsiteX4" fmla="*/ 72980 w 695459"/>
              <a:gd name="connsiteY4" fmla="*/ 510862 h 570964"/>
              <a:gd name="connsiteX5" fmla="*/ 115909 w 695459"/>
              <a:gd name="connsiteY5" fmla="*/ 532327 h 570964"/>
              <a:gd name="connsiteX6" fmla="*/ 141667 w 695459"/>
              <a:gd name="connsiteY6" fmla="*/ 549499 h 570964"/>
              <a:gd name="connsiteX7" fmla="*/ 154546 w 695459"/>
              <a:gd name="connsiteY7" fmla="*/ 558085 h 570964"/>
              <a:gd name="connsiteX8" fmla="*/ 184597 w 695459"/>
              <a:gd name="connsiteY8" fmla="*/ 570964 h 570964"/>
              <a:gd name="connsiteX9" fmla="*/ 300507 w 695459"/>
              <a:gd name="connsiteY9" fmla="*/ 566671 h 570964"/>
              <a:gd name="connsiteX10" fmla="*/ 330557 w 695459"/>
              <a:gd name="connsiteY10" fmla="*/ 558085 h 570964"/>
              <a:gd name="connsiteX11" fmla="*/ 347729 w 695459"/>
              <a:gd name="connsiteY11" fmla="*/ 545206 h 570964"/>
              <a:gd name="connsiteX12" fmla="*/ 360608 w 695459"/>
              <a:gd name="connsiteY12" fmla="*/ 536620 h 570964"/>
              <a:gd name="connsiteX13" fmla="*/ 386366 w 695459"/>
              <a:gd name="connsiteY13" fmla="*/ 523741 h 570964"/>
              <a:gd name="connsiteX14" fmla="*/ 425002 w 695459"/>
              <a:gd name="connsiteY14" fmla="*/ 485105 h 570964"/>
              <a:gd name="connsiteX15" fmla="*/ 450760 w 695459"/>
              <a:gd name="connsiteY15" fmla="*/ 467933 h 570964"/>
              <a:gd name="connsiteX16" fmla="*/ 476518 w 695459"/>
              <a:gd name="connsiteY16" fmla="*/ 437882 h 570964"/>
              <a:gd name="connsiteX17" fmla="*/ 493690 w 695459"/>
              <a:gd name="connsiteY17" fmla="*/ 425003 h 570964"/>
              <a:gd name="connsiteX18" fmla="*/ 519447 w 695459"/>
              <a:gd name="connsiteY18" fmla="*/ 390659 h 570964"/>
              <a:gd name="connsiteX19" fmla="*/ 540912 w 695459"/>
              <a:gd name="connsiteY19" fmla="*/ 334851 h 570964"/>
              <a:gd name="connsiteX20" fmla="*/ 545205 w 695459"/>
              <a:gd name="connsiteY20" fmla="*/ 321972 h 570964"/>
              <a:gd name="connsiteX21" fmla="*/ 570963 w 695459"/>
              <a:gd name="connsiteY21" fmla="*/ 291921 h 570964"/>
              <a:gd name="connsiteX22" fmla="*/ 583842 w 695459"/>
              <a:gd name="connsiteY22" fmla="*/ 270457 h 570964"/>
              <a:gd name="connsiteX23" fmla="*/ 596721 w 695459"/>
              <a:gd name="connsiteY23" fmla="*/ 257578 h 570964"/>
              <a:gd name="connsiteX24" fmla="*/ 635357 w 695459"/>
              <a:gd name="connsiteY24" fmla="*/ 223234 h 570964"/>
              <a:gd name="connsiteX25" fmla="*/ 661115 w 695459"/>
              <a:gd name="connsiteY25" fmla="*/ 214648 h 570964"/>
              <a:gd name="connsiteX26" fmla="*/ 673994 w 695459"/>
              <a:gd name="connsiteY26" fmla="*/ 201769 h 570964"/>
              <a:gd name="connsiteX27" fmla="*/ 686873 w 695459"/>
              <a:gd name="connsiteY27" fmla="*/ 197476 h 570964"/>
              <a:gd name="connsiteX28" fmla="*/ 695459 w 695459"/>
              <a:gd name="connsiteY28" fmla="*/ 184597 h 570964"/>
              <a:gd name="connsiteX29" fmla="*/ 673994 w 695459"/>
              <a:gd name="connsiteY29" fmla="*/ 145961 h 570964"/>
              <a:gd name="connsiteX30" fmla="*/ 661115 w 695459"/>
              <a:gd name="connsiteY30" fmla="*/ 128789 h 570964"/>
              <a:gd name="connsiteX31" fmla="*/ 643943 w 695459"/>
              <a:gd name="connsiteY31" fmla="*/ 120203 h 570964"/>
              <a:gd name="connsiteX32" fmla="*/ 618185 w 695459"/>
              <a:gd name="connsiteY32" fmla="*/ 94445 h 570964"/>
              <a:gd name="connsiteX33" fmla="*/ 596721 w 695459"/>
              <a:gd name="connsiteY33" fmla="*/ 81566 h 570964"/>
              <a:gd name="connsiteX34" fmla="*/ 570963 w 695459"/>
              <a:gd name="connsiteY34" fmla="*/ 64395 h 570964"/>
              <a:gd name="connsiteX35" fmla="*/ 523740 w 695459"/>
              <a:gd name="connsiteY35" fmla="*/ 38637 h 570964"/>
              <a:gd name="connsiteX36" fmla="*/ 493690 w 695459"/>
              <a:gd name="connsiteY36" fmla="*/ 21465 h 570964"/>
              <a:gd name="connsiteX37" fmla="*/ 480811 w 695459"/>
              <a:gd name="connsiteY37" fmla="*/ 17172 h 570964"/>
              <a:gd name="connsiteX38" fmla="*/ 467932 w 695459"/>
              <a:gd name="connsiteY38" fmla="*/ 8586 h 570964"/>
              <a:gd name="connsiteX39" fmla="*/ 442174 w 695459"/>
              <a:gd name="connsiteY39" fmla="*/ 0 h 570964"/>
              <a:gd name="connsiteX40" fmla="*/ 364901 w 695459"/>
              <a:gd name="connsiteY40" fmla="*/ 4293 h 570964"/>
              <a:gd name="connsiteX41" fmla="*/ 326264 w 695459"/>
              <a:gd name="connsiteY41" fmla="*/ 17172 h 570964"/>
              <a:gd name="connsiteX42" fmla="*/ 309093 w 695459"/>
              <a:gd name="connsiteY42" fmla="*/ 21465 h 570964"/>
              <a:gd name="connsiteX43" fmla="*/ 291921 w 695459"/>
              <a:gd name="connsiteY43" fmla="*/ 30051 h 570964"/>
              <a:gd name="connsiteX44" fmla="*/ 279042 w 695459"/>
              <a:gd name="connsiteY44" fmla="*/ 34344 h 570964"/>
              <a:gd name="connsiteX45" fmla="*/ 266163 w 695459"/>
              <a:gd name="connsiteY45" fmla="*/ 42930 h 570964"/>
              <a:gd name="connsiteX46" fmla="*/ 253284 w 695459"/>
              <a:gd name="connsiteY46" fmla="*/ 47223 h 570964"/>
              <a:gd name="connsiteX47" fmla="*/ 227526 w 695459"/>
              <a:gd name="connsiteY47" fmla="*/ 68688 h 570964"/>
              <a:gd name="connsiteX48" fmla="*/ 214647 w 695459"/>
              <a:gd name="connsiteY48" fmla="*/ 77274 h 570964"/>
              <a:gd name="connsiteX49" fmla="*/ 197476 w 695459"/>
              <a:gd name="connsiteY49" fmla="*/ 90152 h 570964"/>
              <a:gd name="connsiteX50" fmla="*/ 184597 w 695459"/>
              <a:gd name="connsiteY50" fmla="*/ 98738 h 570964"/>
              <a:gd name="connsiteX51" fmla="*/ 158839 w 695459"/>
              <a:gd name="connsiteY51" fmla="*/ 120203 h 570964"/>
              <a:gd name="connsiteX52" fmla="*/ 133081 w 695459"/>
              <a:gd name="connsiteY52" fmla="*/ 141668 h 570964"/>
              <a:gd name="connsiteX53" fmla="*/ 115909 w 695459"/>
              <a:gd name="connsiteY53" fmla="*/ 158840 h 570964"/>
              <a:gd name="connsiteX54" fmla="*/ 90152 w 695459"/>
              <a:gd name="connsiteY54" fmla="*/ 180305 h 570964"/>
              <a:gd name="connsiteX55" fmla="*/ 77273 w 695459"/>
              <a:gd name="connsiteY55" fmla="*/ 193183 h 570964"/>
              <a:gd name="connsiteX56" fmla="*/ 47222 w 695459"/>
              <a:gd name="connsiteY56" fmla="*/ 214648 h 570964"/>
              <a:gd name="connsiteX57" fmla="*/ 21464 w 695459"/>
              <a:gd name="connsiteY57" fmla="*/ 248992 h 570964"/>
              <a:gd name="connsiteX58" fmla="*/ 8585 w 695459"/>
              <a:gd name="connsiteY58" fmla="*/ 261871 h 570964"/>
              <a:gd name="connsiteX59" fmla="*/ 4293 w 695459"/>
              <a:gd name="connsiteY59" fmla="*/ 279043 h 570964"/>
              <a:gd name="connsiteX60" fmla="*/ 0 w 695459"/>
              <a:gd name="connsiteY60" fmla="*/ 291921 h 570964"/>
              <a:gd name="connsiteX61" fmla="*/ 4293 w 695459"/>
              <a:gd name="connsiteY61" fmla="*/ 330558 h 570964"/>
              <a:gd name="connsiteX62" fmla="*/ 17171 w 695459"/>
              <a:gd name="connsiteY62" fmla="*/ 339144 h 570964"/>
              <a:gd name="connsiteX63" fmla="*/ 38636 w 695459"/>
              <a:gd name="connsiteY63" fmla="*/ 386366 h 57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95459" h="570964">
                <a:moveTo>
                  <a:pt x="38636" y="386366"/>
                </a:moveTo>
                <a:cubicBezTo>
                  <a:pt x="43644" y="402107"/>
                  <a:pt x="44849" y="417767"/>
                  <a:pt x="47222" y="433589"/>
                </a:cubicBezTo>
                <a:cubicBezTo>
                  <a:pt x="49144" y="446404"/>
                  <a:pt x="48372" y="459655"/>
                  <a:pt x="51515" y="472226"/>
                </a:cubicBezTo>
                <a:cubicBezTo>
                  <a:pt x="52766" y="477231"/>
                  <a:pt x="57794" y="480490"/>
                  <a:pt x="60101" y="485105"/>
                </a:cubicBezTo>
                <a:cubicBezTo>
                  <a:pt x="65885" y="496673"/>
                  <a:pt x="62044" y="501293"/>
                  <a:pt x="72980" y="510862"/>
                </a:cubicBezTo>
                <a:cubicBezTo>
                  <a:pt x="93424" y="528751"/>
                  <a:pt x="94572" y="526992"/>
                  <a:pt x="115909" y="532327"/>
                </a:cubicBezTo>
                <a:lnTo>
                  <a:pt x="141667" y="549499"/>
                </a:lnTo>
                <a:cubicBezTo>
                  <a:pt x="145960" y="552361"/>
                  <a:pt x="149651" y="556453"/>
                  <a:pt x="154546" y="558085"/>
                </a:cubicBezTo>
                <a:cubicBezTo>
                  <a:pt x="173496" y="564402"/>
                  <a:pt x="163378" y="560354"/>
                  <a:pt x="184597" y="570964"/>
                </a:cubicBezTo>
                <a:cubicBezTo>
                  <a:pt x="223234" y="569533"/>
                  <a:pt x="261993" y="570069"/>
                  <a:pt x="300507" y="566671"/>
                </a:cubicBezTo>
                <a:cubicBezTo>
                  <a:pt x="310884" y="565755"/>
                  <a:pt x="321073" y="562396"/>
                  <a:pt x="330557" y="558085"/>
                </a:cubicBezTo>
                <a:cubicBezTo>
                  <a:pt x="337071" y="555124"/>
                  <a:pt x="341907" y="549365"/>
                  <a:pt x="347729" y="545206"/>
                </a:cubicBezTo>
                <a:cubicBezTo>
                  <a:pt x="351927" y="542207"/>
                  <a:pt x="356098" y="539126"/>
                  <a:pt x="360608" y="536620"/>
                </a:cubicBezTo>
                <a:cubicBezTo>
                  <a:pt x="368999" y="531958"/>
                  <a:pt x="378870" y="529738"/>
                  <a:pt x="386366" y="523741"/>
                </a:cubicBezTo>
                <a:cubicBezTo>
                  <a:pt x="400588" y="512363"/>
                  <a:pt x="409848" y="495208"/>
                  <a:pt x="425002" y="485105"/>
                </a:cubicBezTo>
                <a:cubicBezTo>
                  <a:pt x="433588" y="479381"/>
                  <a:pt x="442702" y="474379"/>
                  <a:pt x="450760" y="467933"/>
                </a:cubicBezTo>
                <a:cubicBezTo>
                  <a:pt x="502049" y="426902"/>
                  <a:pt x="444021" y="470379"/>
                  <a:pt x="476518" y="437882"/>
                </a:cubicBezTo>
                <a:cubicBezTo>
                  <a:pt x="481577" y="432823"/>
                  <a:pt x="487966" y="429296"/>
                  <a:pt x="493690" y="425003"/>
                </a:cubicBezTo>
                <a:cubicBezTo>
                  <a:pt x="514471" y="383440"/>
                  <a:pt x="486904" y="434050"/>
                  <a:pt x="519447" y="390659"/>
                </a:cubicBezTo>
                <a:cubicBezTo>
                  <a:pt x="528243" y="378931"/>
                  <a:pt x="538445" y="342252"/>
                  <a:pt x="540912" y="334851"/>
                </a:cubicBezTo>
                <a:cubicBezTo>
                  <a:pt x="542343" y="330558"/>
                  <a:pt x="542695" y="325737"/>
                  <a:pt x="545205" y="321972"/>
                </a:cubicBezTo>
                <a:cubicBezTo>
                  <a:pt x="575970" y="275824"/>
                  <a:pt x="522390" y="354371"/>
                  <a:pt x="570963" y="291921"/>
                </a:cubicBezTo>
                <a:cubicBezTo>
                  <a:pt x="576086" y="285335"/>
                  <a:pt x="578836" y="277132"/>
                  <a:pt x="583842" y="270457"/>
                </a:cubicBezTo>
                <a:cubicBezTo>
                  <a:pt x="587485" y="265600"/>
                  <a:pt x="592770" y="262188"/>
                  <a:pt x="596721" y="257578"/>
                </a:cubicBezTo>
                <a:cubicBezTo>
                  <a:pt x="610810" y="241141"/>
                  <a:pt x="610831" y="231409"/>
                  <a:pt x="635357" y="223234"/>
                </a:cubicBezTo>
                <a:lnTo>
                  <a:pt x="661115" y="214648"/>
                </a:lnTo>
                <a:cubicBezTo>
                  <a:pt x="665408" y="210355"/>
                  <a:pt x="668942" y="205137"/>
                  <a:pt x="673994" y="201769"/>
                </a:cubicBezTo>
                <a:cubicBezTo>
                  <a:pt x="677759" y="199259"/>
                  <a:pt x="683339" y="200303"/>
                  <a:pt x="686873" y="197476"/>
                </a:cubicBezTo>
                <a:cubicBezTo>
                  <a:pt x="690902" y="194253"/>
                  <a:pt x="692597" y="188890"/>
                  <a:pt x="695459" y="184597"/>
                </a:cubicBezTo>
                <a:cubicBezTo>
                  <a:pt x="684586" y="162853"/>
                  <a:pt x="685586" y="162190"/>
                  <a:pt x="673994" y="145961"/>
                </a:cubicBezTo>
                <a:cubicBezTo>
                  <a:pt x="669835" y="140139"/>
                  <a:pt x="666547" y="133445"/>
                  <a:pt x="661115" y="128789"/>
                </a:cubicBezTo>
                <a:cubicBezTo>
                  <a:pt x="656256" y="124624"/>
                  <a:pt x="649370" y="123595"/>
                  <a:pt x="643943" y="120203"/>
                </a:cubicBezTo>
                <a:cubicBezTo>
                  <a:pt x="585905" y="83929"/>
                  <a:pt x="657232" y="127915"/>
                  <a:pt x="618185" y="94445"/>
                </a:cubicBezTo>
                <a:cubicBezTo>
                  <a:pt x="611850" y="89015"/>
                  <a:pt x="603760" y="86046"/>
                  <a:pt x="596721" y="81566"/>
                </a:cubicBezTo>
                <a:cubicBezTo>
                  <a:pt x="588015" y="76026"/>
                  <a:pt x="580752" y="67658"/>
                  <a:pt x="570963" y="64395"/>
                </a:cubicBezTo>
                <a:cubicBezTo>
                  <a:pt x="546878" y="56367"/>
                  <a:pt x="557144" y="60908"/>
                  <a:pt x="523740" y="38637"/>
                </a:cubicBezTo>
                <a:cubicBezTo>
                  <a:pt x="510805" y="30013"/>
                  <a:pt x="508942" y="28002"/>
                  <a:pt x="493690" y="21465"/>
                </a:cubicBezTo>
                <a:cubicBezTo>
                  <a:pt x="489531" y="19682"/>
                  <a:pt x="484858" y="19196"/>
                  <a:pt x="480811" y="17172"/>
                </a:cubicBezTo>
                <a:cubicBezTo>
                  <a:pt x="476196" y="14865"/>
                  <a:pt x="472647" y="10681"/>
                  <a:pt x="467932" y="8586"/>
                </a:cubicBezTo>
                <a:cubicBezTo>
                  <a:pt x="459662" y="4910"/>
                  <a:pt x="442174" y="0"/>
                  <a:pt x="442174" y="0"/>
                </a:cubicBezTo>
                <a:cubicBezTo>
                  <a:pt x="416416" y="1431"/>
                  <a:pt x="390601" y="2058"/>
                  <a:pt x="364901" y="4293"/>
                </a:cubicBezTo>
                <a:cubicBezTo>
                  <a:pt x="336323" y="6778"/>
                  <a:pt x="350697" y="8009"/>
                  <a:pt x="326264" y="17172"/>
                </a:cubicBezTo>
                <a:cubicBezTo>
                  <a:pt x="320740" y="19244"/>
                  <a:pt x="314617" y="19393"/>
                  <a:pt x="309093" y="21465"/>
                </a:cubicBezTo>
                <a:cubicBezTo>
                  <a:pt x="303101" y="23712"/>
                  <a:pt x="297803" y="27530"/>
                  <a:pt x="291921" y="30051"/>
                </a:cubicBezTo>
                <a:cubicBezTo>
                  <a:pt x="287762" y="31834"/>
                  <a:pt x="283089" y="32320"/>
                  <a:pt x="279042" y="34344"/>
                </a:cubicBezTo>
                <a:cubicBezTo>
                  <a:pt x="274427" y="36651"/>
                  <a:pt x="270778" y="40623"/>
                  <a:pt x="266163" y="42930"/>
                </a:cubicBezTo>
                <a:cubicBezTo>
                  <a:pt x="262116" y="44954"/>
                  <a:pt x="257331" y="45199"/>
                  <a:pt x="253284" y="47223"/>
                </a:cubicBezTo>
                <a:cubicBezTo>
                  <a:pt x="237296" y="55217"/>
                  <a:pt x="241768" y="56820"/>
                  <a:pt x="227526" y="68688"/>
                </a:cubicBezTo>
                <a:cubicBezTo>
                  <a:pt x="223562" y="71991"/>
                  <a:pt x="218846" y="74275"/>
                  <a:pt x="214647" y="77274"/>
                </a:cubicBezTo>
                <a:cubicBezTo>
                  <a:pt x="208825" y="81432"/>
                  <a:pt x="203298" y="85994"/>
                  <a:pt x="197476" y="90152"/>
                </a:cubicBezTo>
                <a:cubicBezTo>
                  <a:pt x="193277" y="93151"/>
                  <a:pt x="188245" y="95090"/>
                  <a:pt x="184597" y="98738"/>
                </a:cubicBezTo>
                <a:cubicBezTo>
                  <a:pt x="161206" y="122129"/>
                  <a:pt x="183437" y="112004"/>
                  <a:pt x="158839" y="120203"/>
                </a:cubicBezTo>
                <a:cubicBezTo>
                  <a:pt x="114180" y="164862"/>
                  <a:pt x="174919" y="105807"/>
                  <a:pt x="133081" y="141668"/>
                </a:cubicBezTo>
                <a:cubicBezTo>
                  <a:pt x="126935" y="146936"/>
                  <a:pt x="121926" y="153425"/>
                  <a:pt x="115909" y="158840"/>
                </a:cubicBezTo>
                <a:cubicBezTo>
                  <a:pt x="107602" y="166317"/>
                  <a:pt x="98505" y="172880"/>
                  <a:pt x="90152" y="180305"/>
                </a:cubicBezTo>
                <a:cubicBezTo>
                  <a:pt x="85614" y="184338"/>
                  <a:pt x="82014" y="189391"/>
                  <a:pt x="77273" y="193183"/>
                </a:cubicBezTo>
                <a:cubicBezTo>
                  <a:pt x="67660" y="200873"/>
                  <a:pt x="55926" y="205944"/>
                  <a:pt x="47222" y="214648"/>
                </a:cubicBezTo>
                <a:cubicBezTo>
                  <a:pt x="37103" y="224767"/>
                  <a:pt x="31583" y="238873"/>
                  <a:pt x="21464" y="248992"/>
                </a:cubicBezTo>
                <a:lnTo>
                  <a:pt x="8585" y="261871"/>
                </a:lnTo>
                <a:cubicBezTo>
                  <a:pt x="7154" y="267595"/>
                  <a:pt x="5914" y="273370"/>
                  <a:pt x="4293" y="279043"/>
                </a:cubicBezTo>
                <a:cubicBezTo>
                  <a:pt x="3050" y="283394"/>
                  <a:pt x="0" y="287396"/>
                  <a:pt x="0" y="291921"/>
                </a:cubicBezTo>
                <a:cubicBezTo>
                  <a:pt x="0" y="304879"/>
                  <a:pt x="-135" y="318380"/>
                  <a:pt x="4293" y="330558"/>
                </a:cubicBezTo>
                <a:cubicBezTo>
                  <a:pt x="6056" y="335407"/>
                  <a:pt x="13142" y="335921"/>
                  <a:pt x="17171" y="339144"/>
                </a:cubicBezTo>
                <a:cubicBezTo>
                  <a:pt x="20331" y="341673"/>
                  <a:pt x="33628" y="370625"/>
                  <a:pt x="38636" y="3863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object 7"/>
          <p:cNvSpPr txBox="1"/>
          <p:nvPr/>
        </p:nvSpPr>
        <p:spPr>
          <a:xfrm>
            <a:off x="508133" y="920489"/>
            <a:ext cx="8102216" cy="553998"/>
          </a:xfrm>
          <a:prstGeom prst="rect">
            <a:avLst/>
          </a:prstGeom>
        </p:spPr>
        <p:txBody>
          <a:bodyPr vert="horz" wrap="square" lIns="0" tIns="0" rIns="0" bIns="0" rtlCol="0">
            <a:spAutoFit/>
          </a:bodyPr>
          <a:lstStyle/>
          <a:p>
            <a:pPr marL="179388" indent="-176213">
              <a:buSzPct val="100000"/>
              <a:buFont typeface="Arial"/>
              <a:buChar char="•"/>
              <a:tabLst>
                <a:tab pos="120650" algn="l"/>
              </a:tabLst>
            </a:pPr>
            <a:r>
              <a:rPr lang="es-ES_tradnl" spc="-10" dirty="0">
                <a:latin typeface="Calibri" charset="0"/>
                <a:ea typeface="Calibri" charset="0"/>
                <a:cs typeface="Calibri" charset="0"/>
              </a:rPr>
              <a:t>Un proceso de negocio es un conjunto de actividades que </a:t>
            </a:r>
            <a:r>
              <a:rPr lang="es-ES_tradnl" b="1" u="sng" spc="-10" dirty="0">
                <a:latin typeface="Calibri" charset="0"/>
                <a:ea typeface="Calibri" charset="0"/>
                <a:cs typeface="Calibri" charset="0"/>
              </a:rPr>
              <a:t>impulsadas por eventos </a:t>
            </a:r>
            <a:r>
              <a:rPr lang="es-ES_tradnl" spc="-10" dirty="0">
                <a:latin typeface="Calibri" charset="0"/>
                <a:ea typeface="Calibri" charset="0"/>
                <a:cs typeface="Calibri" charset="0"/>
              </a:rPr>
              <a:t>y </a:t>
            </a:r>
            <a:r>
              <a:rPr lang="es-ES_tradnl" b="1" u="sng" spc="-10" dirty="0">
                <a:latin typeface="Calibri" charset="0"/>
                <a:ea typeface="Calibri" charset="0"/>
                <a:cs typeface="Calibri" charset="0"/>
              </a:rPr>
              <a:t>ejecutándolas en una cierta secuencia </a:t>
            </a:r>
            <a:r>
              <a:rPr lang="es-ES_tradnl" spc="-10" dirty="0">
                <a:latin typeface="Calibri" charset="0"/>
                <a:ea typeface="Calibri" charset="0"/>
                <a:cs typeface="Calibri" charset="0"/>
              </a:rPr>
              <a:t>crean valor para un cliente (interno o externo).</a:t>
            </a:r>
          </a:p>
        </p:txBody>
      </p:sp>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0196" y="1598320"/>
            <a:ext cx="876013" cy="1287739"/>
          </a:xfrm>
          <a:prstGeom prst="rect">
            <a:avLst/>
          </a:prstGeom>
        </p:spPr>
      </p:pic>
      <p:pic>
        <p:nvPicPr>
          <p:cNvPr id="3" name="Imagen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905" y="1992814"/>
            <a:ext cx="1742126" cy="783957"/>
          </a:xfrm>
          <a:prstGeom prst="rect">
            <a:avLst/>
          </a:prstGeom>
        </p:spPr>
      </p:pic>
      <p:sp>
        <p:nvSpPr>
          <p:cNvPr id="4" name="Rectángulo redondeado 3"/>
          <p:cNvSpPr/>
          <p:nvPr/>
        </p:nvSpPr>
        <p:spPr>
          <a:xfrm>
            <a:off x="3895733" y="2097575"/>
            <a:ext cx="1282315" cy="392018"/>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PE" sz="1600" b="1" dirty="0">
                <a:ln w="0"/>
                <a:solidFill>
                  <a:schemeClr val="bg1"/>
                </a:solidFill>
                <a:latin typeface="Calibri" charset="0"/>
                <a:ea typeface="Calibri" charset="0"/>
                <a:cs typeface="Calibri" charset="0"/>
              </a:rPr>
              <a:t>CLIENTE</a:t>
            </a:r>
            <a:endParaRPr lang="es-ES_tradnl" sz="1600" dirty="0">
              <a:latin typeface="Calibri" charset="0"/>
              <a:ea typeface="Calibri" charset="0"/>
              <a:cs typeface="Calibri" charset="0"/>
            </a:endParaRPr>
          </a:p>
        </p:txBody>
      </p:sp>
      <p:sp>
        <p:nvSpPr>
          <p:cNvPr id="21" name="Rectángulo redondeado 20"/>
          <p:cNvSpPr/>
          <p:nvPr/>
        </p:nvSpPr>
        <p:spPr>
          <a:xfrm>
            <a:off x="5178048" y="3063949"/>
            <a:ext cx="1282315" cy="392018"/>
          </a:xfrm>
          <a:prstGeom prst="round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dirty="0">
                <a:latin typeface="Calibri" charset="0"/>
                <a:ea typeface="Calibri" charset="0"/>
                <a:cs typeface="Calibri" charset="0"/>
              </a:rPr>
              <a:t>Proceso 1</a:t>
            </a:r>
          </a:p>
        </p:txBody>
      </p:sp>
      <p:sp>
        <p:nvSpPr>
          <p:cNvPr id="22" name="Rectángulo redondeado 21"/>
          <p:cNvSpPr/>
          <p:nvPr/>
        </p:nvSpPr>
        <p:spPr>
          <a:xfrm>
            <a:off x="4853418" y="4030323"/>
            <a:ext cx="1282315" cy="392018"/>
          </a:xfrm>
          <a:prstGeom prst="round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dirty="0">
                <a:latin typeface="Calibri" charset="0"/>
                <a:ea typeface="Calibri" charset="0"/>
                <a:cs typeface="Calibri" charset="0"/>
              </a:rPr>
              <a:t>Proceso 2</a:t>
            </a:r>
          </a:p>
        </p:txBody>
      </p:sp>
      <p:sp>
        <p:nvSpPr>
          <p:cNvPr id="23" name="Rectángulo redondeado 22"/>
          <p:cNvSpPr/>
          <p:nvPr/>
        </p:nvSpPr>
        <p:spPr>
          <a:xfrm>
            <a:off x="2992011" y="4030323"/>
            <a:ext cx="1282315" cy="392018"/>
          </a:xfrm>
          <a:prstGeom prst="round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dirty="0">
                <a:latin typeface="Calibri" charset="0"/>
                <a:ea typeface="Calibri" charset="0"/>
                <a:cs typeface="Calibri" charset="0"/>
              </a:rPr>
              <a:t>Proceso 3</a:t>
            </a:r>
          </a:p>
        </p:txBody>
      </p:sp>
      <p:sp>
        <p:nvSpPr>
          <p:cNvPr id="24" name="Rectángulo redondeado 23"/>
          <p:cNvSpPr/>
          <p:nvPr/>
        </p:nvSpPr>
        <p:spPr>
          <a:xfrm>
            <a:off x="2684628" y="3066644"/>
            <a:ext cx="1282315" cy="392018"/>
          </a:xfrm>
          <a:prstGeom prst="round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dirty="0">
                <a:latin typeface="Calibri" charset="0"/>
                <a:ea typeface="Calibri" charset="0"/>
                <a:cs typeface="Calibri" charset="0"/>
              </a:rPr>
              <a:t>Proceso 4</a:t>
            </a:r>
          </a:p>
        </p:txBody>
      </p:sp>
      <p:sp>
        <p:nvSpPr>
          <p:cNvPr id="6" name="Triángulo 5"/>
          <p:cNvSpPr/>
          <p:nvPr/>
        </p:nvSpPr>
        <p:spPr>
          <a:xfrm rot="2700000">
            <a:off x="3506224" y="2614290"/>
            <a:ext cx="184408" cy="125613"/>
          </a:xfrm>
          <a:prstGeom prst="triangle">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Rectángulo 4">
            <a:extLst>
              <a:ext uri="{FF2B5EF4-FFF2-40B4-BE49-F238E27FC236}">
                <a16:creationId xmlns:a16="http://schemas.microsoft.com/office/drawing/2014/main" id="{FE2528BA-2C65-44ED-8C04-F6AC4F5D1320}"/>
              </a:ext>
            </a:extLst>
          </p:cNvPr>
          <p:cNvSpPr/>
          <p:nvPr/>
        </p:nvSpPr>
        <p:spPr>
          <a:xfrm>
            <a:off x="383605" y="362472"/>
            <a:ext cx="2608406" cy="369332"/>
          </a:xfrm>
          <a:prstGeom prst="rect">
            <a:avLst/>
          </a:prstGeom>
        </p:spPr>
        <p:txBody>
          <a:bodyPr wrap="none">
            <a:spAutoFit/>
          </a:bodyPr>
          <a:lstStyle/>
          <a:p>
            <a:r>
              <a:rPr lang="es-ES" b="1" dirty="0"/>
              <a:t>Procesos de Negocio:</a:t>
            </a:r>
          </a:p>
        </p:txBody>
      </p:sp>
    </p:spTree>
    <p:custDataLst>
      <p:tags r:id="rId1"/>
    </p:custDataLst>
    <p:extLst>
      <p:ext uri="{BB962C8B-B14F-4D97-AF65-F5344CB8AC3E}">
        <p14:creationId xmlns:p14="http://schemas.microsoft.com/office/powerpoint/2010/main" val="4240434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506728" y="917579"/>
            <a:ext cx="8168960" cy="276999"/>
          </a:xfrm>
          <a:prstGeom prst="rect">
            <a:avLst/>
          </a:prstGeom>
        </p:spPr>
        <p:txBody>
          <a:bodyPr vert="horz" wrap="square" lIns="0" tIns="0" rIns="0" bIns="0" rtlCol="0">
            <a:spAutoFit/>
          </a:bodyPr>
          <a:lstStyle/>
          <a:p>
            <a:r>
              <a:rPr lang="es-PE" b="1" dirty="0"/>
              <a:t>ARTEFACTOS - Objetos de Datos</a:t>
            </a:r>
            <a:endParaRPr lang="en-US" sz="1600" b="1" dirty="0">
              <a:latin typeface="Calibri" charset="0"/>
              <a:ea typeface="Calibri" charset="0"/>
              <a:cs typeface="Calibri" charset="0"/>
            </a:endParaRPr>
          </a:p>
        </p:txBody>
      </p:sp>
      <p:sp>
        <p:nvSpPr>
          <p:cNvPr id="23" name="CuadroTexto 22"/>
          <p:cNvSpPr txBox="1"/>
          <p:nvPr/>
        </p:nvSpPr>
        <p:spPr>
          <a:xfrm>
            <a:off x="967695" y="1551027"/>
            <a:ext cx="4794476" cy="1107996"/>
          </a:xfrm>
          <a:prstGeom prst="rect">
            <a:avLst/>
          </a:prstGeom>
          <a:noFill/>
        </p:spPr>
        <p:txBody>
          <a:bodyPr wrap="square" lIns="0" tIns="0" rIns="0" bIns="0" rtlCol="0">
            <a:spAutoFit/>
          </a:bodyPr>
          <a:lstStyle/>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Proveen información acerca de lo que hace </a:t>
            </a:r>
            <a:r>
              <a:rPr lang="es-PE" dirty="0">
                <a:latin typeface="Calibri" panose="020F0502020204030204" pitchFamily="34" charset="0"/>
                <a:cs typeface="Calibri" panose="020F0502020204030204" pitchFamily="34" charset="0"/>
              </a:rPr>
              <a:t>el proceso.</a:t>
            </a:r>
          </a:p>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Pueden ser usados para representar elementos electrónicos y/o físicos.</a:t>
            </a:r>
            <a:endParaRPr lang="es-PE" sz="1400" dirty="0">
              <a:latin typeface="Calibri" panose="020F0502020204030204" pitchFamily="34" charset="0"/>
              <a:ea typeface="Calibri" charset="0"/>
              <a:cs typeface="Calibri" panose="020F0502020204030204" pitchFamily="34" charset="0"/>
            </a:endParaRPr>
          </a:p>
        </p:txBody>
      </p:sp>
      <p:pic>
        <p:nvPicPr>
          <p:cNvPr id="2" name="Imagen 1">
            <a:extLst>
              <a:ext uri="{FF2B5EF4-FFF2-40B4-BE49-F238E27FC236}">
                <a16:creationId xmlns:a16="http://schemas.microsoft.com/office/drawing/2014/main" id="{EEAFA8BE-4587-4456-AF8A-915D334315B7}"/>
              </a:ext>
            </a:extLst>
          </p:cNvPr>
          <p:cNvPicPr>
            <a:picLocks noChangeAspect="1"/>
          </p:cNvPicPr>
          <p:nvPr/>
        </p:nvPicPr>
        <p:blipFill>
          <a:blip r:embed="rId4"/>
          <a:stretch>
            <a:fillRect/>
          </a:stretch>
        </p:blipFill>
        <p:spPr>
          <a:xfrm>
            <a:off x="1162208" y="3029855"/>
            <a:ext cx="6858000" cy="2181225"/>
          </a:xfrm>
          <a:prstGeom prst="rect">
            <a:avLst/>
          </a:prstGeom>
        </p:spPr>
      </p:pic>
      <p:pic>
        <p:nvPicPr>
          <p:cNvPr id="7" name="Imagen 6">
            <a:extLst>
              <a:ext uri="{FF2B5EF4-FFF2-40B4-BE49-F238E27FC236}">
                <a16:creationId xmlns:a16="http://schemas.microsoft.com/office/drawing/2014/main" id="{5669890C-9D62-470B-9277-C21A2C8ABAB1}"/>
              </a:ext>
            </a:extLst>
          </p:cNvPr>
          <p:cNvPicPr>
            <a:picLocks noChangeAspect="1"/>
          </p:cNvPicPr>
          <p:nvPr/>
        </p:nvPicPr>
        <p:blipFill>
          <a:blip r:embed="rId5"/>
          <a:stretch>
            <a:fillRect/>
          </a:stretch>
        </p:blipFill>
        <p:spPr>
          <a:xfrm>
            <a:off x="6171519" y="1359741"/>
            <a:ext cx="981075" cy="1504950"/>
          </a:xfrm>
          <a:prstGeom prst="rect">
            <a:avLst/>
          </a:prstGeom>
        </p:spPr>
      </p:pic>
    </p:spTree>
    <p:custDataLst>
      <p:tags r:id="rId1"/>
    </p:custDataLst>
    <p:extLst>
      <p:ext uri="{BB962C8B-B14F-4D97-AF65-F5344CB8AC3E}">
        <p14:creationId xmlns:p14="http://schemas.microsoft.com/office/powerpoint/2010/main" val="256876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506728" y="917579"/>
            <a:ext cx="8168960" cy="276999"/>
          </a:xfrm>
          <a:prstGeom prst="rect">
            <a:avLst/>
          </a:prstGeom>
        </p:spPr>
        <p:txBody>
          <a:bodyPr vert="horz" wrap="square" lIns="0" tIns="0" rIns="0" bIns="0" rtlCol="0">
            <a:spAutoFit/>
          </a:bodyPr>
          <a:lstStyle/>
          <a:p>
            <a:r>
              <a:rPr lang="es-PE" b="1" dirty="0"/>
              <a:t>ARTEFACTOS - Anotaciones</a:t>
            </a:r>
            <a:endParaRPr lang="en-US" sz="1600" b="1" dirty="0">
              <a:latin typeface="Calibri" charset="0"/>
              <a:ea typeface="Calibri" charset="0"/>
              <a:cs typeface="Calibri" charset="0"/>
            </a:endParaRPr>
          </a:p>
        </p:txBody>
      </p:sp>
      <p:sp>
        <p:nvSpPr>
          <p:cNvPr id="23" name="CuadroTexto 22"/>
          <p:cNvSpPr txBox="1"/>
          <p:nvPr/>
        </p:nvSpPr>
        <p:spPr>
          <a:xfrm>
            <a:off x="967695" y="1551027"/>
            <a:ext cx="4794476" cy="830997"/>
          </a:xfrm>
          <a:prstGeom prst="rect">
            <a:avLst/>
          </a:prstGeom>
          <a:noFill/>
        </p:spPr>
        <p:txBody>
          <a:bodyPr wrap="square" lIns="0" tIns="0" rIns="0" bIns="0" rtlCol="0">
            <a:spAutoFit/>
          </a:bodyPr>
          <a:lstStyle/>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Proveen información adicional para el lector de un </a:t>
            </a:r>
            <a:r>
              <a:rPr lang="es-PE" dirty="0">
                <a:latin typeface="Calibri" panose="020F0502020204030204" pitchFamily="34" charset="0"/>
                <a:cs typeface="Calibri" panose="020F0502020204030204" pitchFamily="34" charset="0"/>
              </a:rPr>
              <a:t>diagrama BPMN.</a:t>
            </a:r>
          </a:p>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No afectan el flujo del proceso.</a:t>
            </a:r>
            <a:endParaRPr lang="es-PE" sz="1400" dirty="0">
              <a:latin typeface="Calibri" panose="020F0502020204030204" pitchFamily="34" charset="0"/>
              <a:ea typeface="Calibri" charset="0"/>
              <a:cs typeface="Calibri" panose="020F0502020204030204" pitchFamily="34" charset="0"/>
            </a:endParaRPr>
          </a:p>
        </p:txBody>
      </p:sp>
      <p:pic>
        <p:nvPicPr>
          <p:cNvPr id="2" name="Imagen 1">
            <a:extLst>
              <a:ext uri="{FF2B5EF4-FFF2-40B4-BE49-F238E27FC236}">
                <a16:creationId xmlns:a16="http://schemas.microsoft.com/office/drawing/2014/main" id="{BED835EC-A5FA-40B9-A5C7-A5291424827C}"/>
              </a:ext>
            </a:extLst>
          </p:cNvPr>
          <p:cNvPicPr>
            <a:picLocks noChangeAspect="1"/>
          </p:cNvPicPr>
          <p:nvPr/>
        </p:nvPicPr>
        <p:blipFill>
          <a:blip r:embed="rId4"/>
          <a:stretch>
            <a:fillRect/>
          </a:stretch>
        </p:blipFill>
        <p:spPr>
          <a:xfrm>
            <a:off x="5032401" y="2375714"/>
            <a:ext cx="2466975" cy="1914525"/>
          </a:xfrm>
          <a:prstGeom prst="rect">
            <a:avLst/>
          </a:prstGeom>
        </p:spPr>
      </p:pic>
    </p:spTree>
    <p:custDataLst>
      <p:tags r:id="rId1"/>
    </p:custDataLst>
    <p:extLst>
      <p:ext uri="{BB962C8B-B14F-4D97-AF65-F5344CB8AC3E}">
        <p14:creationId xmlns:p14="http://schemas.microsoft.com/office/powerpoint/2010/main" val="34553629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BPMN</a:t>
            </a:r>
          </a:p>
        </p:txBody>
      </p:sp>
      <p:sp>
        <p:nvSpPr>
          <p:cNvPr id="16" name="object 7"/>
          <p:cNvSpPr txBox="1"/>
          <p:nvPr/>
        </p:nvSpPr>
        <p:spPr>
          <a:xfrm>
            <a:off x="506728" y="917579"/>
            <a:ext cx="8168960" cy="276999"/>
          </a:xfrm>
          <a:prstGeom prst="rect">
            <a:avLst/>
          </a:prstGeom>
        </p:spPr>
        <p:txBody>
          <a:bodyPr vert="horz" wrap="square" lIns="0" tIns="0" rIns="0" bIns="0" rtlCol="0">
            <a:spAutoFit/>
          </a:bodyPr>
          <a:lstStyle/>
          <a:p>
            <a:r>
              <a:rPr lang="es-PE" b="1" dirty="0"/>
              <a:t>ARTEFACTOS - Grupos</a:t>
            </a:r>
            <a:endParaRPr lang="en-US" sz="1600" b="1" dirty="0">
              <a:latin typeface="Calibri" charset="0"/>
              <a:ea typeface="Calibri" charset="0"/>
              <a:cs typeface="Calibri" charset="0"/>
            </a:endParaRPr>
          </a:p>
        </p:txBody>
      </p:sp>
      <p:sp>
        <p:nvSpPr>
          <p:cNvPr id="23" name="CuadroTexto 22"/>
          <p:cNvSpPr txBox="1"/>
          <p:nvPr/>
        </p:nvSpPr>
        <p:spPr>
          <a:xfrm>
            <a:off x="808038" y="1299374"/>
            <a:ext cx="4794476" cy="1107996"/>
          </a:xfrm>
          <a:prstGeom prst="rect">
            <a:avLst/>
          </a:prstGeom>
          <a:noFill/>
        </p:spPr>
        <p:txBody>
          <a:bodyPr wrap="square" lIns="0" tIns="0" rIns="0" bIns="0" rtlCol="0">
            <a:spAutoFit/>
          </a:bodyPr>
          <a:lstStyle/>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Provee un mecanismo visual para agrupar elementos </a:t>
            </a:r>
            <a:r>
              <a:rPr lang="es-PE" dirty="0">
                <a:latin typeface="Calibri" panose="020F0502020204030204" pitchFamily="34" charset="0"/>
                <a:cs typeface="Calibri" panose="020F0502020204030204" pitchFamily="34" charset="0"/>
              </a:rPr>
              <a:t>de un proceso informalmente.</a:t>
            </a:r>
          </a:p>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Pueden expandirse más allá de los límites de un pool.</a:t>
            </a:r>
            <a:endParaRPr lang="es-PE" sz="1400" dirty="0">
              <a:latin typeface="Calibri" panose="020F0502020204030204" pitchFamily="34" charset="0"/>
              <a:ea typeface="Calibri" charset="0"/>
              <a:cs typeface="Calibri" panose="020F0502020204030204" pitchFamily="34" charset="0"/>
            </a:endParaRPr>
          </a:p>
        </p:txBody>
      </p:sp>
      <p:pic>
        <p:nvPicPr>
          <p:cNvPr id="2" name="Imagen 1">
            <a:extLst>
              <a:ext uri="{FF2B5EF4-FFF2-40B4-BE49-F238E27FC236}">
                <a16:creationId xmlns:a16="http://schemas.microsoft.com/office/drawing/2014/main" id="{079DAB9E-4643-4898-A06A-6B719A1FF02E}"/>
              </a:ext>
            </a:extLst>
          </p:cNvPr>
          <p:cNvPicPr>
            <a:picLocks noChangeAspect="1"/>
          </p:cNvPicPr>
          <p:nvPr/>
        </p:nvPicPr>
        <p:blipFill>
          <a:blip r:embed="rId4"/>
          <a:stretch>
            <a:fillRect/>
          </a:stretch>
        </p:blipFill>
        <p:spPr>
          <a:xfrm>
            <a:off x="6056312" y="1269992"/>
            <a:ext cx="1095375" cy="800100"/>
          </a:xfrm>
          <a:prstGeom prst="rect">
            <a:avLst/>
          </a:prstGeom>
        </p:spPr>
      </p:pic>
      <p:pic>
        <p:nvPicPr>
          <p:cNvPr id="7" name="Imagen 6">
            <a:extLst>
              <a:ext uri="{FF2B5EF4-FFF2-40B4-BE49-F238E27FC236}">
                <a16:creationId xmlns:a16="http://schemas.microsoft.com/office/drawing/2014/main" id="{9F7A006D-B0D4-4F9F-838C-62AC2937963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766" r="2894"/>
          <a:stretch/>
        </p:blipFill>
        <p:spPr>
          <a:xfrm>
            <a:off x="1849354" y="2512166"/>
            <a:ext cx="5445291" cy="2681157"/>
          </a:xfrm>
          <a:prstGeom prst="rect">
            <a:avLst/>
          </a:prstGeom>
        </p:spPr>
      </p:pic>
    </p:spTree>
    <p:custDataLst>
      <p:tags r:id="rId1"/>
    </p:custDataLst>
    <p:extLst>
      <p:ext uri="{BB962C8B-B14F-4D97-AF65-F5344CB8AC3E}">
        <p14:creationId xmlns:p14="http://schemas.microsoft.com/office/powerpoint/2010/main" val="2198606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4" name="Grupo 3">
            <a:extLst>
              <a:ext uri="{FF2B5EF4-FFF2-40B4-BE49-F238E27FC236}">
                <a16:creationId xmlns:a16="http://schemas.microsoft.com/office/drawing/2014/main" id="{8A495D6D-73E7-D64C-AD5A-8212D6B1E2F3}"/>
              </a:ext>
            </a:extLst>
          </p:cNvPr>
          <p:cNvGrpSpPr/>
          <p:nvPr/>
        </p:nvGrpSpPr>
        <p:grpSpPr>
          <a:xfrm>
            <a:off x="2506315" y="2194222"/>
            <a:ext cx="4581728" cy="1326557"/>
            <a:chOff x="2403187" y="2211377"/>
            <a:chExt cx="4581728" cy="1326557"/>
          </a:xfrm>
        </p:grpSpPr>
        <p:sp>
          <p:nvSpPr>
            <p:cNvPr id="6" name="CuadroTexto 5">
              <a:extLst>
                <a:ext uri="{FF2B5EF4-FFF2-40B4-BE49-F238E27FC236}">
                  <a16:creationId xmlns:a16="http://schemas.microsoft.com/office/drawing/2014/main" id="{682CC9F8-A9FF-BF41-B987-57AFB7D160FE}"/>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8" name="Imagen 7">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2108250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object 7"/>
          <p:cNvSpPr txBox="1"/>
          <p:nvPr/>
        </p:nvSpPr>
        <p:spPr>
          <a:xfrm>
            <a:off x="1279545" y="912813"/>
            <a:ext cx="5300364" cy="3877985"/>
          </a:xfrm>
          <a:prstGeom prst="rect">
            <a:avLst/>
          </a:prstGeom>
        </p:spPr>
        <p:txBody>
          <a:bodyPr vert="horz" wrap="square" lIns="0" tIns="0" rIns="0" bIns="0" rtlCol="0">
            <a:spAutoFit/>
          </a:bodyPr>
          <a:lstStyle/>
          <a:p>
            <a:pPr algn="just"/>
            <a:r>
              <a:rPr lang="es-PE" sz="1400" dirty="0">
                <a:latin typeface="Calibri" charset="0"/>
                <a:ea typeface="Calibri" charset="0"/>
                <a:cs typeface="Calibri" charset="0"/>
              </a:rPr>
              <a:t>BPM son todas aquellas prácticas de análisis y de gestión orientadas a procesos que ayudan a mejorar la eficiencia y la eficacia de los servicios que producen valor. El desarrollo de las personas son un factor clave para que se identifiquen con sus tareas encomendadas y se involucren en el seguimiento y logro de los objetivos empresariales. Implementar BPM se convierte, al mismo tiempo en una estrategia empresarial para lograr mayores niveles de excelencia organizacional.</a:t>
            </a:r>
          </a:p>
          <a:p>
            <a:pPr algn="just"/>
            <a:endParaRPr lang="es-PE" sz="1400" dirty="0">
              <a:latin typeface="Calibri" charset="0"/>
              <a:ea typeface="Calibri" charset="0"/>
              <a:cs typeface="Calibri" charset="0"/>
            </a:endParaRPr>
          </a:p>
          <a:p>
            <a:pPr algn="just"/>
            <a:r>
              <a:rPr lang="es-PE" sz="1400" dirty="0">
                <a:latin typeface="Calibri" charset="0"/>
                <a:ea typeface="Calibri" charset="0"/>
                <a:cs typeface="Calibri" charset="0"/>
              </a:rPr>
              <a:t>BPMN proporciona un lenguaje común para que las partes involucradas puedan comunicar los procesos de forma clara, completa y eficiente.</a:t>
            </a:r>
          </a:p>
          <a:p>
            <a:pPr algn="just"/>
            <a:endParaRPr lang="es-PE" sz="1400" dirty="0">
              <a:latin typeface="Calibri" charset="0"/>
              <a:ea typeface="Calibri" charset="0"/>
              <a:cs typeface="Calibri" charset="0"/>
            </a:endParaRPr>
          </a:p>
          <a:p>
            <a:pPr algn="just"/>
            <a:r>
              <a:rPr lang="es-PE" sz="1400" dirty="0">
                <a:latin typeface="Calibri" charset="0"/>
                <a:ea typeface="Calibri" charset="0"/>
                <a:cs typeface="Calibri" charset="0"/>
              </a:rPr>
              <a:t>BPD es un diagrama diseñado para ser usado por los analistas, quienes diseñan, controlan y gestionan procesos, además por cualquier parte interesada en conocer los procesos.</a:t>
            </a:r>
          </a:p>
          <a:p>
            <a:pPr algn="just"/>
            <a:endParaRPr lang="es-PE" sz="1400" dirty="0">
              <a:latin typeface="Calibri" charset="0"/>
              <a:ea typeface="Calibri" charset="0"/>
              <a:cs typeface="Calibri" charset="0"/>
            </a:endParaRPr>
          </a:p>
          <a:p>
            <a:pPr algn="just"/>
            <a:r>
              <a:rPr lang="es-PE" sz="1400" dirty="0">
                <a:latin typeface="Calibri" charset="0"/>
                <a:ea typeface="Calibri" charset="0"/>
                <a:cs typeface="Calibri" charset="0"/>
              </a:rPr>
              <a:t>Los beneficios de BPM se traducen en mejoras en la eficiencia, efectividad y la agilidad para producir, entregar y sobre todo para la rápida respuesta hacia nuevos proyectos o negocios.</a:t>
            </a:r>
          </a:p>
        </p:txBody>
      </p:sp>
      <p:pic>
        <p:nvPicPr>
          <p:cNvPr id="8" name="Imagen 7"/>
          <p:cNvPicPr>
            <a:picLocks noChangeAspect="1"/>
          </p:cNvPicPr>
          <p:nvPr/>
        </p:nvPicPr>
        <p:blipFill>
          <a:blip r:embed="rId3"/>
          <a:stretch>
            <a:fillRect/>
          </a:stretch>
        </p:blipFill>
        <p:spPr>
          <a:xfrm>
            <a:off x="1011260" y="954885"/>
            <a:ext cx="114138" cy="117546"/>
          </a:xfrm>
          <a:prstGeom prst="rect">
            <a:avLst/>
          </a:prstGeom>
        </p:spPr>
      </p:pic>
      <p:sp>
        <p:nvSpPr>
          <p:cNvPr id="16" name="Rectángulo 15"/>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a:blip r:embed="rId3"/>
          <a:stretch>
            <a:fillRect/>
          </a:stretch>
        </p:blipFill>
        <p:spPr>
          <a:xfrm>
            <a:off x="1011260" y="2666469"/>
            <a:ext cx="114138" cy="117546"/>
          </a:xfrm>
          <a:prstGeom prst="rect">
            <a:avLst/>
          </a:prstGeom>
        </p:spPr>
      </p:pic>
      <p:pic>
        <p:nvPicPr>
          <p:cNvPr id="12" name="Imagen 11"/>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pic>
        <p:nvPicPr>
          <p:cNvPr id="14" name="Imagen 13"/>
          <p:cNvPicPr>
            <a:picLocks noChangeAspect="1"/>
          </p:cNvPicPr>
          <p:nvPr/>
        </p:nvPicPr>
        <p:blipFill>
          <a:blip r:embed="rId3"/>
          <a:stretch>
            <a:fillRect/>
          </a:stretch>
        </p:blipFill>
        <p:spPr>
          <a:xfrm>
            <a:off x="1011260" y="3301827"/>
            <a:ext cx="114138" cy="117546"/>
          </a:xfrm>
          <a:prstGeom prst="rect">
            <a:avLst/>
          </a:prstGeom>
        </p:spPr>
      </p:pic>
      <p:pic>
        <p:nvPicPr>
          <p:cNvPr id="15" name="Imagen 14"/>
          <p:cNvPicPr>
            <a:picLocks noChangeAspect="1"/>
          </p:cNvPicPr>
          <p:nvPr/>
        </p:nvPicPr>
        <p:blipFill>
          <a:blip r:embed="rId3"/>
          <a:stretch>
            <a:fillRect/>
          </a:stretch>
        </p:blipFill>
        <p:spPr>
          <a:xfrm>
            <a:off x="1011260" y="4164711"/>
            <a:ext cx="114138" cy="117546"/>
          </a:xfrm>
          <a:prstGeom prst="rect">
            <a:avLst/>
          </a:prstGeom>
        </p:spPr>
      </p:pic>
      <p:sp>
        <p:nvSpPr>
          <p:cNvPr id="11" name="Rectangle 5">
            <a:extLst>
              <a:ext uri="{FF2B5EF4-FFF2-40B4-BE49-F238E27FC236}">
                <a16:creationId xmlns:a16="http://schemas.microsoft.com/office/drawing/2014/main" id="{FD8BF1AA-EE05-7143-B3D9-CFC647A091BE}"/>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spTree>
    <p:extLst>
      <p:ext uri="{BB962C8B-B14F-4D97-AF65-F5344CB8AC3E}">
        <p14:creationId xmlns:p14="http://schemas.microsoft.com/office/powerpoint/2010/main" val="2034184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a:extLst>
              <a:ext uri="{FF2B5EF4-FFF2-40B4-BE49-F238E27FC236}">
                <a16:creationId xmlns:a16="http://schemas.microsoft.com/office/drawing/2014/main" id="{4C9F27E8-E0F0-CF48-B2E7-A2617B9B1DEA}"/>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6" name="Imagen 5">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5966765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object 7"/>
          <p:cNvSpPr txBox="1"/>
          <p:nvPr/>
        </p:nvSpPr>
        <p:spPr>
          <a:xfrm>
            <a:off x="1279009" y="917823"/>
            <a:ext cx="5329181" cy="1077218"/>
          </a:xfrm>
          <a:prstGeom prst="rect">
            <a:avLst/>
          </a:prstGeom>
        </p:spPr>
        <p:txBody>
          <a:bodyPr vert="horz" wrap="square" lIns="0" tIns="0" rIns="0" bIns="0" rtlCol="0">
            <a:spAutoFit/>
          </a:bodyPr>
          <a:lstStyle/>
          <a:p>
            <a:pPr marL="9525" indent="-9525">
              <a:spcBef>
                <a:spcPts val="0"/>
              </a:spcBef>
              <a:buSzPct val="100000"/>
            </a:pPr>
            <a:r>
              <a:rPr lang="es" sz="1400" dirty="0">
                <a:latin typeface="Calibri" charset="0"/>
                <a:ea typeface="Calibri" charset="0"/>
                <a:cs typeface="Calibri" charset="0"/>
              </a:rPr>
              <a:t>Bernard Hitpass (2014). “BPM: Business Process Management - Fundamentos y Conceptos de Implementación”. (3ª ed.) Santiago de Chile: BPM Center</a:t>
            </a:r>
          </a:p>
          <a:p>
            <a:pPr marL="9525" indent="-9525">
              <a:spcBef>
                <a:spcPts val="0"/>
              </a:spcBef>
              <a:buSzPct val="100000"/>
            </a:pPr>
            <a:endParaRPr lang="es-ES" sz="1400" dirty="0">
              <a:latin typeface="Calibri" charset="0"/>
              <a:ea typeface="Calibri" charset="0"/>
              <a:cs typeface="Calibri" charset="0"/>
            </a:endParaRPr>
          </a:p>
          <a:p>
            <a:pPr marL="9525" indent="-9525">
              <a:spcBef>
                <a:spcPts val="0"/>
              </a:spcBef>
              <a:buSzPct val="100000"/>
            </a:pPr>
            <a:r>
              <a:rPr lang="es" sz="1400" dirty="0">
                <a:latin typeface="Calibri" charset="0"/>
                <a:ea typeface="Calibri" charset="0"/>
                <a:cs typeface="Calibri" charset="0"/>
              </a:rPr>
              <a:t>Articulo Pometech International Perú, Diciembre 2015</a:t>
            </a:r>
          </a:p>
        </p:txBody>
      </p:sp>
      <p:pic>
        <p:nvPicPr>
          <p:cNvPr id="9" name="Imagen 8"/>
          <p:cNvPicPr>
            <a:picLocks noChangeAspect="1"/>
          </p:cNvPicPr>
          <p:nvPr/>
        </p:nvPicPr>
        <p:blipFill>
          <a:blip r:embed="rId2"/>
          <a:stretch>
            <a:fillRect/>
          </a:stretch>
        </p:blipFill>
        <p:spPr>
          <a:xfrm>
            <a:off x="1008064" y="959114"/>
            <a:ext cx="103867" cy="106967"/>
          </a:xfrm>
          <a:prstGeom prst="rect">
            <a:avLst/>
          </a:prstGeom>
        </p:spPr>
      </p:pic>
      <p:sp>
        <p:nvSpPr>
          <p:cNvPr id="19" name="Rectángulo 18"/>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a:blip r:embed="rId3" cstate="print">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pic>
        <p:nvPicPr>
          <p:cNvPr id="8" name="Imagen 7"/>
          <p:cNvPicPr>
            <a:picLocks noChangeAspect="1"/>
          </p:cNvPicPr>
          <p:nvPr/>
        </p:nvPicPr>
        <p:blipFill>
          <a:blip r:embed="rId2"/>
          <a:stretch>
            <a:fillRect/>
          </a:stretch>
        </p:blipFill>
        <p:spPr>
          <a:xfrm>
            <a:off x="1008064" y="1825387"/>
            <a:ext cx="103867" cy="106967"/>
          </a:xfrm>
          <a:prstGeom prst="rect">
            <a:avLst/>
          </a:prstGeom>
        </p:spPr>
      </p:pic>
      <p:sp>
        <p:nvSpPr>
          <p:cNvPr id="11" name="Rectangle 5">
            <a:extLst>
              <a:ext uri="{FF2B5EF4-FFF2-40B4-BE49-F238E27FC236}">
                <a16:creationId xmlns:a16="http://schemas.microsoft.com/office/drawing/2014/main" id="{76E3F659-31DB-6E4A-AE51-B66655798689}"/>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spTree>
    <p:extLst>
      <p:ext uri="{BB962C8B-B14F-4D97-AF65-F5344CB8AC3E}">
        <p14:creationId xmlns:p14="http://schemas.microsoft.com/office/powerpoint/2010/main" val="17424011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3" name="Imagen 2"/>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235416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5830AFE-4943-42D5-B383-DC30A95A4DDE}"/>
              </a:ext>
            </a:extLst>
          </p:cNvPr>
          <p:cNvSpPr txBox="1"/>
          <p:nvPr/>
        </p:nvSpPr>
        <p:spPr>
          <a:xfrm>
            <a:off x="588936" y="371959"/>
            <a:ext cx="7901921" cy="1200329"/>
          </a:xfrm>
          <a:prstGeom prst="rect">
            <a:avLst/>
          </a:prstGeom>
          <a:noFill/>
        </p:spPr>
        <p:txBody>
          <a:bodyPr wrap="square" rtlCol="0">
            <a:spAutoFit/>
          </a:bodyPr>
          <a:lstStyle/>
          <a:p>
            <a:r>
              <a:rPr lang="es-ES" b="1" dirty="0" err="1"/>
              <a:t>Push</a:t>
            </a:r>
            <a:r>
              <a:rPr lang="es-ES" b="1" dirty="0"/>
              <a:t> y </a:t>
            </a:r>
            <a:r>
              <a:rPr lang="es-ES" b="1" dirty="0" err="1"/>
              <a:t>Pull</a:t>
            </a:r>
            <a:r>
              <a:rPr lang="es-ES" b="1" dirty="0"/>
              <a:t> Process</a:t>
            </a:r>
          </a:p>
          <a:p>
            <a:endParaRPr lang="es-ES" b="1" dirty="0"/>
          </a:p>
          <a:p>
            <a:pPr algn="just"/>
            <a:r>
              <a:rPr lang="es-ES" dirty="0">
                <a:latin typeface="Calibri" panose="020F0502020204030204" pitchFamily="34" charset="0"/>
                <a:cs typeface="Calibri" panose="020F0502020204030204" pitchFamily="34" charset="0"/>
              </a:rPr>
              <a:t>Estos conceptos están relacionado con la forma en la que se planifican, distribuyen y reponen los productos a nivel de logística</a:t>
            </a:r>
            <a:r>
              <a:rPr lang="es-ES" b="1" dirty="0">
                <a:latin typeface="Calibri" panose="020F0502020204030204" pitchFamily="34" charset="0"/>
                <a:cs typeface="Calibri" panose="020F0502020204030204" pitchFamily="34" charset="0"/>
              </a:rPr>
              <a:t>.</a:t>
            </a:r>
            <a:endParaRPr lang="es-PE" dirty="0">
              <a:latin typeface="Calibri" panose="020F0502020204030204" pitchFamily="34" charset="0"/>
              <a:cs typeface="Calibri" panose="020F0502020204030204" pitchFamily="34" charset="0"/>
            </a:endParaRPr>
          </a:p>
        </p:txBody>
      </p:sp>
      <p:graphicFrame>
        <p:nvGraphicFramePr>
          <p:cNvPr id="3" name="Diagrama 2">
            <a:extLst>
              <a:ext uri="{FF2B5EF4-FFF2-40B4-BE49-F238E27FC236}">
                <a16:creationId xmlns:a16="http://schemas.microsoft.com/office/drawing/2014/main" id="{80843A72-C64D-4B02-8240-3EED6C967BFB}"/>
              </a:ext>
            </a:extLst>
          </p:cNvPr>
          <p:cNvGraphicFramePr/>
          <p:nvPr>
            <p:extLst>
              <p:ext uri="{D42A27DB-BD31-4B8C-83A1-F6EECF244321}">
                <p14:modId xmlns:p14="http://schemas.microsoft.com/office/powerpoint/2010/main" val="3992564360"/>
              </p:ext>
            </p:extLst>
          </p:nvPr>
        </p:nvGraphicFramePr>
        <p:xfrm>
          <a:off x="1072335" y="1646910"/>
          <a:ext cx="7310034" cy="3696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n 3">
            <a:extLst>
              <a:ext uri="{FF2B5EF4-FFF2-40B4-BE49-F238E27FC236}">
                <a16:creationId xmlns:a16="http://schemas.microsoft.com/office/drawing/2014/main" id="{8D023EF9-981A-4D6C-B1AA-8940C59A3F90}"/>
              </a:ext>
            </a:extLst>
          </p:cNvPr>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938347" y="2045773"/>
            <a:ext cx="503615" cy="503615"/>
          </a:xfrm>
          <a:prstGeom prst="rect">
            <a:avLst/>
          </a:prstGeom>
        </p:spPr>
      </p:pic>
      <p:pic>
        <p:nvPicPr>
          <p:cNvPr id="5" name="Imagen 4">
            <a:extLst>
              <a:ext uri="{FF2B5EF4-FFF2-40B4-BE49-F238E27FC236}">
                <a16:creationId xmlns:a16="http://schemas.microsoft.com/office/drawing/2014/main" id="{53B98FFA-4828-43EF-9B59-9E2BF063BD7F}"/>
              </a:ext>
            </a:extLst>
          </p:cNvPr>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72335" y="2045774"/>
            <a:ext cx="503615" cy="503615"/>
          </a:xfrm>
          <a:prstGeom prst="rect">
            <a:avLst/>
          </a:prstGeom>
        </p:spPr>
      </p:pic>
    </p:spTree>
    <p:extLst>
      <p:ext uri="{BB962C8B-B14F-4D97-AF65-F5344CB8AC3E}">
        <p14:creationId xmlns:p14="http://schemas.microsoft.com/office/powerpoint/2010/main" val="1118759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5830AFE-4943-42D5-B383-DC30A95A4DDE}"/>
              </a:ext>
            </a:extLst>
          </p:cNvPr>
          <p:cNvSpPr txBox="1"/>
          <p:nvPr/>
        </p:nvSpPr>
        <p:spPr>
          <a:xfrm>
            <a:off x="642023" y="1838210"/>
            <a:ext cx="5226299" cy="1785104"/>
          </a:xfrm>
          <a:prstGeom prst="rect">
            <a:avLst/>
          </a:prstGeom>
          <a:noFill/>
        </p:spPr>
        <p:txBody>
          <a:bodyPr wrap="square" rtlCol="0">
            <a:spAutoFit/>
          </a:bodyPr>
          <a:lstStyle/>
          <a:p>
            <a:r>
              <a:rPr lang="es-ES" sz="2000" b="1" dirty="0">
                <a:latin typeface="Calibri" panose="020F0502020204030204" pitchFamily="34" charset="0"/>
                <a:cs typeface="Calibri" panose="020F0502020204030204" pitchFamily="34" charset="0"/>
              </a:rPr>
              <a:t>Definiciones clave:</a:t>
            </a:r>
          </a:p>
          <a:p>
            <a:endParaRPr lang="es-ES" b="1" dirty="0"/>
          </a:p>
          <a:p>
            <a:pPr algn="just"/>
            <a:r>
              <a:rPr lang="es-ES" dirty="0">
                <a:latin typeface="Calibri" panose="020F0502020204030204" pitchFamily="34" charset="0"/>
                <a:cs typeface="Calibri" panose="020F0502020204030204" pitchFamily="34" charset="0"/>
              </a:rPr>
              <a:t>El </a:t>
            </a:r>
            <a:r>
              <a:rPr lang="es-ES" b="1" dirty="0">
                <a:latin typeface="Calibri" panose="020F0502020204030204" pitchFamily="34" charset="0"/>
                <a:cs typeface="Calibri" panose="020F0502020204030204" pitchFamily="34" charset="0"/>
              </a:rPr>
              <a:t>proceso de negocio </a:t>
            </a:r>
            <a:r>
              <a:rPr lang="es-ES" dirty="0">
                <a:latin typeface="Calibri" panose="020F0502020204030204" pitchFamily="34" charset="0"/>
                <a:cs typeface="Calibri" panose="020F0502020204030204" pitchFamily="34" charset="0"/>
              </a:rPr>
              <a:t>es transversal a las áreas y atraviesa la cadena de valor de principio a fin. Esto aplica tanto para clientes internos como externos.</a:t>
            </a:r>
          </a:p>
          <a:p>
            <a:pPr marL="285750" indent="-285750" algn="just">
              <a:buFont typeface="Arial" panose="020B0604020202020204" pitchFamily="34" charset="0"/>
              <a:buChar char="•"/>
            </a:pPr>
            <a:endParaRPr lang="es-ES" dirty="0">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ADE61CC4-E066-4AE0-9D34-6D6441C13F43}"/>
              </a:ext>
            </a:extLst>
          </p:cNvPr>
          <p:cNvPicPr>
            <a:picLocks noChangeAspect="1"/>
          </p:cNvPicPr>
          <p:nvPr/>
        </p:nvPicPr>
        <p:blipFill rotWithShape="1">
          <a:blip r:embed="rId3"/>
          <a:srcRect l="39775" r="19818"/>
          <a:stretch/>
        </p:blipFill>
        <p:spPr>
          <a:xfrm>
            <a:off x="6256937" y="268116"/>
            <a:ext cx="2627119" cy="4332767"/>
          </a:xfrm>
          <a:prstGeom prst="rect">
            <a:avLst/>
          </a:prstGeom>
        </p:spPr>
      </p:pic>
    </p:spTree>
    <p:extLst>
      <p:ext uri="{BB962C8B-B14F-4D97-AF65-F5344CB8AC3E}">
        <p14:creationId xmlns:p14="http://schemas.microsoft.com/office/powerpoint/2010/main" val="1060643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5830AFE-4943-42D5-B383-DC30A95A4DDE}"/>
              </a:ext>
            </a:extLst>
          </p:cNvPr>
          <p:cNvSpPr txBox="1"/>
          <p:nvPr/>
        </p:nvSpPr>
        <p:spPr>
          <a:xfrm>
            <a:off x="544051" y="1119753"/>
            <a:ext cx="5226299" cy="3170099"/>
          </a:xfrm>
          <a:prstGeom prst="rect">
            <a:avLst/>
          </a:prstGeom>
          <a:noFill/>
        </p:spPr>
        <p:txBody>
          <a:bodyPr wrap="square" rtlCol="0">
            <a:spAutoFit/>
          </a:bodyPr>
          <a:lstStyle/>
          <a:p>
            <a:r>
              <a:rPr lang="es-ES" sz="2000" b="1" dirty="0">
                <a:latin typeface="Calibri" panose="020F0502020204030204" pitchFamily="34" charset="0"/>
                <a:cs typeface="Calibri" panose="020F0502020204030204" pitchFamily="34" charset="0"/>
              </a:rPr>
              <a:t>Definiciones clave:</a:t>
            </a:r>
          </a:p>
          <a:p>
            <a:endParaRPr lang="es-ES" b="1" dirty="0"/>
          </a:p>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Muchas veces se confunden los macroprocesos de una empresa (Estratégicos, operativos y de soporte) con los procesos de negocio. </a:t>
            </a:r>
          </a:p>
          <a:p>
            <a:pPr marL="285750" indent="-285750" algn="just">
              <a:buFont typeface="Arial" panose="020B0604020202020204" pitchFamily="34" charset="0"/>
              <a:buChar char="•"/>
            </a:pPr>
            <a:endParaRPr lang="es-ES"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dirty="0">
                <a:latin typeface="Calibri" panose="020F0502020204030204" pitchFamily="34" charset="0"/>
                <a:cs typeface="Calibri" panose="020F0502020204030204" pitchFamily="34" charset="0"/>
              </a:rPr>
              <a:t>Las características de un proceso de negocio son:</a:t>
            </a:r>
          </a:p>
          <a:p>
            <a:pPr marL="742950" lvl="1" indent="-285750" algn="just">
              <a:buFont typeface="Wingdings" panose="05000000000000000000" pitchFamily="2" charset="2"/>
              <a:buChar char="q"/>
            </a:pPr>
            <a:r>
              <a:rPr lang="es-ES" dirty="0">
                <a:latin typeface="Calibri" panose="020F0502020204030204" pitchFamily="34" charset="0"/>
                <a:cs typeface="Calibri" panose="020F0502020204030204" pitchFamily="34" charset="0"/>
              </a:rPr>
              <a:t>Es un proceso gatillado por el cliente</a:t>
            </a:r>
          </a:p>
          <a:p>
            <a:pPr marL="742950" lvl="1" indent="-285750" algn="just">
              <a:buFont typeface="Wingdings" panose="05000000000000000000" pitchFamily="2" charset="2"/>
              <a:buChar char="q"/>
            </a:pPr>
            <a:r>
              <a:rPr lang="es-ES" dirty="0">
                <a:latin typeface="Calibri" panose="020F0502020204030204" pitchFamily="34" charset="0"/>
                <a:cs typeface="Calibri" panose="020F0502020204030204" pitchFamily="34" charset="0"/>
              </a:rPr>
              <a:t>Atraviesa la cadena de valor de principio a fin.</a:t>
            </a:r>
          </a:p>
          <a:p>
            <a:pPr marL="742950" lvl="1" indent="-285750" algn="just">
              <a:buFont typeface="Wingdings" panose="05000000000000000000" pitchFamily="2" charset="2"/>
              <a:buChar char="q"/>
            </a:pPr>
            <a:r>
              <a:rPr lang="es-ES" dirty="0">
                <a:latin typeface="Calibri" panose="020F0502020204030204" pitchFamily="34" charset="0"/>
                <a:cs typeface="Calibri" panose="020F0502020204030204" pitchFamily="34" charset="0"/>
              </a:rPr>
              <a:t>El resultado tiene que ser de valor para el cliente.</a:t>
            </a:r>
            <a:endParaRPr lang="es-ES" b="1" dirty="0"/>
          </a:p>
        </p:txBody>
      </p:sp>
      <p:pic>
        <p:nvPicPr>
          <p:cNvPr id="6" name="Imagen 5">
            <a:extLst>
              <a:ext uri="{FF2B5EF4-FFF2-40B4-BE49-F238E27FC236}">
                <a16:creationId xmlns:a16="http://schemas.microsoft.com/office/drawing/2014/main" id="{ADE61CC4-E066-4AE0-9D34-6D6441C13F43}"/>
              </a:ext>
            </a:extLst>
          </p:cNvPr>
          <p:cNvPicPr>
            <a:picLocks noChangeAspect="1"/>
          </p:cNvPicPr>
          <p:nvPr/>
        </p:nvPicPr>
        <p:blipFill rotWithShape="1">
          <a:blip r:embed="rId3"/>
          <a:srcRect l="39775" r="19818"/>
          <a:stretch/>
        </p:blipFill>
        <p:spPr>
          <a:xfrm>
            <a:off x="6256937" y="268116"/>
            <a:ext cx="2627119" cy="4332767"/>
          </a:xfrm>
          <a:prstGeom prst="rect">
            <a:avLst/>
          </a:prstGeom>
        </p:spPr>
      </p:pic>
    </p:spTree>
    <p:extLst>
      <p:ext uri="{BB962C8B-B14F-4D97-AF65-F5344CB8AC3E}">
        <p14:creationId xmlns:p14="http://schemas.microsoft.com/office/powerpoint/2010/main" val="1688813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Imagen 151"/>
          <p:cNvPicPr>
            <a:picLocks noChangeAspect="1"/>
          </p:cNvPicPr>
          <p:nvPr/>
        </p:nvPicPr>
        <p:blipFill rotWithShape="1">
          <a:blip r:embed="rId4" cstate="print">
            <a:extLst>
              <a:ext uri="{28A0092B-C50C-407E-A947-70E740481C1C}">
                <a14:useLocalDpi xmlns:a14="http://schemas.microsoft.com/office/drawing/2010/main" val="0"/>
              </a:ext>
            </a:extLst>
          </a:blip>
          <a:srcRect l="6951"/>
          <a:stretch/>
        </p:blipFill>
        <p:spPr>
          <a:xfrm>
            <a:off x="6687545" y="792893"/>
            <a:ext cx="1972987" cy="1554163"/>
          </a:xfrm>
          <a:prstGeom prst="rect">
            <a:avLst/>
          </a:prstGeom>
        </p:spPr>
      </p:pic>
      <p:grpSp>
        <p:nvGrpSpPr>
          <p:cNvPr id="133" name="Agrupar 132"/>
          <p:cNvGrpSpPr/>
          <p:nvPr/>
        </p:nvGrpSpPr>
        <p:grpSpPr>
          <a:xfrm>
            <a:off x="4663519" y="2446612"/>
            <a:ext cx="1069950" cy="2375839"/>
            <a:chOff x="2106495" y="2446612"/>
            <a:chExt cx="1069950" cy="2375839"/>
          </a:xfrm>
        </p:grpSpPr>
        <p:cxnSp>
          <p:nvCxnSpPr>
            <p:cNvPr id="134" name="Conector angular 133"/>
            <p:cNvCxnSpPr>
              <a:endCxn id="141" idx="1"/>
            </p:cNvCxnSpPr>
            <p:nvPr/>
          </p:nvCxnSpPr>
          <p:spPr>
            <a:xfrm rot="16200000" flipH="1">
              <a:off x="1334078" y="3669395"/>
              <a:ext cx="1716644" cy="111512"/>
            </a:xfrm>
            <a:prstGeom prst="bentConnector2">
              <a:avLst/>
            </a:prstGeom>
            <a:ln w="19050">
              <a:solidFill>
                <a:srgbClr val="7150A0"/>
              </a:solidFill>
            </a:ln>
          </p:spPr>
          <p:style>
            <a:lnRef idx="1">
              <a:schemeClr val="accent1"/>
            </a:lnRef>
            <a:fillRef idx="0">
              <a:schemeClr val="accent1"/>
            </a:fillRef>
            <a:effectRef idx="0">
              <a:schemeClr val="accent1"/>
            </a:effectRef>
            <a:fontRef idx="minor">
              <a:schemeClr val="tx1"/>
            </a:fontRef>
          </p:style>
        </p:cxnSp>
        <p:grpSp>
          <p:nvGrpSpPr>
            <p:cNvPr id="135" name="Agrupar 134"/>
            <p:cNvGrpSpPr/>
            <p:nvPr/>
          </p:nvGrpSpPr>
          <p:grpSpPr>
            <a:xfrm>
              <a:off x="2106495" y="2446612"/>
              <a:ext cx="1069950" cy="2375839"/>
              <a:chOff x="2436821" y="2163808"/>
              <a:chExt cx="877568" cy="1948652"/>
            </a:xfrm>
          </p:grpSpPr>
          <p:cxnSp>
            <p:nvCxnSpPr>
              <p:cNvPr id="136" name="Conector recto 135"/>
              <p:cNvCxnSpPr/>
              <p:nvPr/>
            </p:nvCxnSpPr>
            <p:spPr>
              <a:xfrm flipH="1">
                <a:off x="2459046" y="2874137"/>
                <a:ext cx="116190" cy="299"/>
              </a:xfrm>
              <a:prstGeom prst="line">
                <a:avLst/>
              </a:prstGeom>
              <a:ln w="19050">
                <a:solidFill>
                  <a:srgbClr val="7150A0"/>
                </a:solidFill>
              </a:ln>
            </p:spPr>
            <p:style>
              <a:lnRef idx="1">
                <a:schemeClr val="accent1"/>
              </a:lnRef>
              <a:fillRef idx="0">
                <a:schemeClr val="accent1"/>
              </a:fillRef>
              <a:effectRef idx="0">
                <a:schemeClr val="accent1"/>
              </a:effectRef>
              <a:fontRef idx="minor">
                <a:schemeClr val="tx1"/>
              </a:fontRef>
            </p:style>
          </p:cxnSp>
          <p:cxnSp>
            <p:nvCxnSpPr>
              <p:cNvPr id="137" name="Conector recto 136"/>
              <p:cNvCxnSpPr/>
              <p:nvPr/>
            </p:nvCxnSpPr>
            <p:spPr>
              <a:xfrm flipH="1">
                <a:off x="2459046" y="3397274"/>
                <a:ext cx="116190" cy="299"/>
              </a:xfrm>
              <a:prstGeom prst="line">
                <a:avLst/>
              </a:prstGeom>
              <a:ln w="19050">
                <a:solidFill>
                  <a:srgbClr val="7150A0"/>
                </a:solidFill>
              </a:ln>
            </p:spPr>
            <p:style>
              <a:lnRef idx="1">
                <a:schemeClr val="accent1"/>
              </a:lnRef>
              <a:fillRef idx="0">
                <a:schemeClr val="accent1"/>
              </a:fillRef>
              <a:effectRef idx="0">
                <a:schemeClr val="accent1"/>
              </a:effectRef>
              <a:fontRef idx="minor">
                <a:schemeClr val="tx1"/>
              </a:fontRef>
            </p:style>
          </p:cxnSp>
          <p:sp>
            <p:nvSpPr>
              <p:cNvPr id="138" name="Rectángulo redondeado 137"/>
              <p:cNvSpPr/>
              <p:nvPr/>
            </p:nvSpPr>
            <p:spPr>
              <a:xfrm>
                <a:off x="2436821" y="2163808"/>
                <a:ext cx="877568" cy="392018"/>
              </a:xfrm>
              <a:prstGeom prst="roundRect">
                <a:avLst>
                  <a:gd name="adj" fmla="val 13346"/>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b="1" dirty="0">
                    <a:latin typeface="Calibri" charset="0"/>
                    <a:ea typeface="Calibri" charset="0"/>
                    <a:cs typeface="Calibri" charset="0"/>
                  </a:rPr>
                  <a:t>G 3</a:t>
                </a:r>
              </a:p>
            </p:txBody>
          </p:sp>
          <p:sp>
            <p:nvSpPr>
              <p:cNvPr id="139" name="Rectángulo redondeado 138"/>
              <p:cNvSpPr/>
              <p:nvPr/>
            </p:nvSpPr>
            <p:spPr>
              <a:xfrm>
                <a:off x="2553011" y="2682686"/>
                <a:ext cx="761378" cy="392018"/>
              </a:xfrm>
              <a:prstGeom prst="roundRect">
                <a:avLst>
                  <a:gd name="adj" fmla="val 14674"/>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600" dirty="0"/>
              </a:p>
            </p:txBody>
          </p:sp>
          <p:sp>
            <p:nvSpPr>
              <p:cNvPr id="140" name="Rectángulo redondeado 139"/>
              <p:cNvSpPr/>
              <p:nvPr/>
            </p:nvSpPr>
            <p:spPr>
              <a:xfrm>
                <a:off x="2553011" y="3201564"/>
                <a:ext cx="761378" cy="392018"/>
              </a:xfrm>
              <a:prstGeom prst="roundRect">
                <a:avLst>
                  <a:gd name="adj" fmla="val 14674"/>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600" dirty="0"/>
              </a:p>
            </p:txBody>
          </p:sp>
          <p:sp>
            <p:nvSpPr>
              <p:cNvPr id="141" name="Rectángulo redondeado 140"/>
              <p:cNvSpPr/>
              <p:nvPr/>
            </p:nvSpPr>
            <p:spPr>
              <a:xfrm>
                <a:off x="2553011" y="3720442"/>
                <a:ext cx="761378" cy="392018"/>
              </a:xfrm>
              <a:prstGeom prst="roundRect">
                <a:avLst>
                  <a:gd name="adj" fmla="val 11353"/>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600" dirty="0"/>
              </a:p>
            </p:txBody>
          </p:sp>
        </p:grpSp>
      </p:grpSp>
      <p:grpSp>
        <p:nvGrpSpPr>
          <p:cNvPr id="142" name="Agrupar 141"/>
          <p:cNvGrpSpPr/>
          <p:nvPr/>
        </p:nvGrpSpPr>
        <p:grpSpPr>
          <a:xfrm>
            <a:off x="5980863" y="2446612"/>
            <a:ext cx="1069950" cy="2375839"/>
            <a:chOff x="2106495" y="2446612"/>
            <a:chExt cx="1069950" cy="2375839"/>
          </a:xfrm>
        </p:grpSpPr>
        <p:cxnSp>
          <p:nvCxnSpPr>
            <p:cNvPr id="143" name="Conector angular 142"/>
            <p:cNvCxnSpPr>
              <a:endCxn id="150" idx="1"/>
            </p:cNvCxnSpPr>
            <p:nvPr/>
          </p:nvCxnSpPr>
          <p:spPr>
            <a:xfrm rot="16200000" flipH="1">
              <a:off x="1334078" y="3669395"/>
              <a:ext cx="1716644" cy="111512"/>
            </a:xfrm>
            <a:prstGeom prst="bentConnector2">
              <a:avLst/>
            </a:prstGeom>
            <a:ln w="19050">
              <a:solidFill>
                <a:srgbClr val="7150A0"/>
              </a:solidFill>
            </a:ln>
          </p:spPr>
          <p:style>
            <a:lnRef idx="1">
              <a:schemeClr val="accent1"/>
            </a:lnRef>
            <a:fillRef idx="0">
              <a:schemeClr val="accent1"/>
            </a:fillRef>
            <a:effectRef idx="0">
              <a:schemeClr val="accent1"/>
            </a:effectRef>
            <a:fontRef idx="minor">
              <a:schemeClr val="tx1"/>
            </a:fontRef>
          </p:style>
        </p:cxnSp>
        <p:grpSp>
          <p:nvGrpSpPr>
            <p:cNvPr id="144" name="Agrupar 143"/>
            <p:cNvGrpSpPr/>
            <p:nvPr/>
          </p:nvGrpSpPr>
          <p:grpSpPr>
            <a:xfrm>
              <a:off x="2106495" y="2446612"/>
              <a:ext cx="1069950" cy="2375839"/>
              <a:chOff x="2436821" y="2163808"/>
              <a:chExt cx="877568" cy="1948652"/>
            </a:xfrm>
          </p:grpSpPr>
          <p:cxnSp>
            <p:nvCxnSpPr>
              <p:cNvPr id="145" name="Conector recto 144"/>
              <p:cNvCxnSpPr/>
              <p:nvPr/>
            </p:nvCxnSpPr>
            <p:spPr>
              <a:xfrm flipH="1">
                <a:off x="2459046" y="2874137"/>
                <a:ext cx="116190" cy="299"/>
              </a:xfrm>
              <a:prstGeom prst="line">
                <a:avLst/>
              </a:prstGeom>
              <a:ln w="19050">
                <a:solidFill>
                  <a:srgbClr val="7150A0"/>
                </a:solidFill>
              </a:ln>
            </p:spPr>
            <p:style>
              <a:lnRef idx="1">
                <a:schemeClr val="accent1"/>
              </a:lnRef>
              <a:fillRef idx="0">
                <a:schemeClr val="accent1"/>
              </a:fillRef>
              <a:effectRef idx="0">
                <a:schemeClr val="accent1"/>
              </a:effectRef>
              <a:fontRef idx="minor">
                <a:schemeClr val="tx1"/>
              </a:fontRef>
            </p:style>
          </p:cxnSp>
          <p:cxnSp>
            <p:nvCxnSpPr>
              <p:cNvPr id="146" name="Conector recto 145"/>
              <p:cNvCxnSpPr/>
              <p:nvPr/>
            </p:nvCxnSpPr>
            <p:spPr>
              <a:xfrm flipH="1">
                <a:off x="2459046" y="3397274"/>
                <a:ext cx="116190" cy="299"/>
              </a:xfrm>
              <a:prstGeom prst="line">
                <a:avLst/>
              </a:prstGeom>
              <a:ln w="19050">
                <a:solidFill>
                  <a:srgbClr val="7150A0"/>
                </a:solidFill>
              </a:ln>
            </p:spPr>
            <p:style>
              <a:lnRef idx="1">
                <a:schemeClr val="accent1"/>
              </a:lnRef>
              <a:fillRef idx="0">
                <a:schemeClr val="accent1"/>
              </a:fillRef>
              <a:effectRef idx="0">
                <a:schemeClr val="accent1"/>
              </a:effectRef>
              <a:fontRef idx="minor">
                <a:schemeClr val="tx1"/>
              </a:fontRef>
            </p:style>
          </p:cxnSp>
          <p:sp>
            <p:nvSpPr>
              <p:cNvPr id="147" name="Rectángulo redondeado 146"/>
              <p:cNvSpPr/>
              <p:nvPr/>
            </p:nvSpPr>
            <p:spPr>
              <a:xfrm>
                <a:off x="2436821" y="2163808"/>
                <a:ext cx="877568" cy="392018"/>
              </a:xfrm>
              <a:prstGeom prst="roundRect">
                <a:avLst>
                  <a:gd name="adj" fmla="val 13346"/>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b="1" dirty="0">
                    <a:latin typeface="Calibri" charset="0"/>
                    <a:ea typeface="Calibri" charset="0"/>
                    <a:cs typeface="Calibri" charset="0"/>
                  </a:rPr>
                  <a:t>G 4</a:t>
                </a:r>
              </a:p>
            </p:txBody>
          </p:sp>
          <p:sp>
            <p:nvSpPr>
              <p:cNvPr id="148" name="Rectángulo redondeado 147"/>
              <p:cNvSpPr/>
              <p:nvPr/>
            </p:nvSpPr>
            <p:spPr>
              <a:xfrm>
                <a:off x="2553011" y="2682686"/>
                <a:ext cx="761378" cy="392018"/>
              </a:xfrm>
              <a:prstGeom prst="roundRect">
                <a:avLst>
                  <a:gd name="adj" fmla="val 14674"/>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600" dirty="0"/>
              </a:p>
            </p:txBody>
          </p:sp>
          <p:sp>
            <p:nvSpPr>
              <p:cNvPr id="149" name="Rectángulo redondeado 148"/>
              <p:cNvSpPr/>
              <p:nvPr/>
            </p:nvSpPr>
            <p:spPr>
              <a:xfrm>
                <a:off x="2553011" y="3201564"/>
                <a:ext cx="761378" cy="392018"/>
              </a:xfrm>
              <a:prstGeom prst="roundRect">
                <a:avLst>
                  <a:gd name="adj" fmla="val 14674"/>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600" dirty="0"/>
              </a:p>
            </p:txBody>
          </p:sp>
          <p:sp>
            <p:nvSpPr>
              <p:cNvPr id="150" name="Rectángulo redondeado 149"/>
              <p:cNvSpPr/>
              <p:nvPr/>
            </p:nvSpPr>
            <p:spPr>
              <a:xfrm>
                <a:off x="2553011" y="3720442"/>
                <a:ext cx="761378" cy="392018"/>
              </a:xfrm>
              <a:prstGeom prst="roundRect">
                <a:avLst>
                  <a:gd name="adj" fmla="val 11353"/>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600" dirty="0"/>
              </a:p>
            </p:txBody>
          </p:sp>
        </p:grpSp>
      </p:grpSp>
      <p:grpSp>
        <p:nvGrpSpPr>
          <p:cNvPr id="124" name="Agrupar 123"/>
          <p:cNvGrpSpPr/>
          <p:nvPr/>
        </p:nvGrpSpPr>
        <p:grpSpPr>
          <a:xfrm>
            <a:off x="3394661" y="2446612"/>
            <a:ext cx="1069950" cy="2375839"/>
            <a:chOff x="2106495" y="2446612"/>
            <a:chExt cx="1069950" cy="2375839"/>
          </a:xfrm>
        </p:grpSpPr>
        <p:cxnSp>
          <p:nvCxnSpPr>
            <p:cNvPr id="125" name="Conector angular 124"/>
            <p:cNvCxnSpPr>
              <a:endCxn id="132" idx="1"/>
            </p:cNvCxnSpPr>
            <p:nvPr/>
          </p:nvCxnSpPr>
          <p:spPr>
            <a:xfrm rot="16200000" flipH="1">
              <a:off x="1334078" y="3669395"/>
              <a:ext cx="1716644" cy="111512"/>
            </a:xfrm>
            <a:prstGeom prst="bentConnector2">
              <a:avLst/>
            </a:prstGeom>
            <a:ln w="19050">
              <a:solidFill>
                <a:srgbClr val="7150A0"/>
              </a:solidFill>
            </a:ln>
          </p:spPr>
          <p:style>
            <a:lnRef idx="1">
              <a:schemeClr val="accent1"/>
            </a:lnRef>
            <a:fillRef idx="0">
              <a:schemeClr val="accent1"/>
            </a:fillRef>
            <a:effectRef idx="0">
              <a:schemeClr val="accent1"/>
            </a:effectRef>
            <a:fontRef idx="minor">
              <a:schemeClr val="tx1"/>
            </a:fontRef>
          </p:style>
        </p:cxnSp>
        <p:grpSp>
          <p:nvGrpSpPr>
            <p:cNvPr id="126" name="Agrupar 125"/>
            <p:cNvGrpSpPr/>
            <p:nvPr/>
          </p:nvGrpSpPr>
          <p:grpSpPr>
            <a:xfrm>
              <a:off x="2106495" y="2446612"/>
              <a:ext cx="1069950" cy="2375839"/>
              <a:chOff x="2436821" y="2163808"/>
              <a:chExt cx="877568" cy="1948652"/>
            </a:xfrm>
          </p:grpSpPr>
          <p:cxnSp>
            <p:nvCxnSpPr>
              <p:cNvPr id="127" name="Conector recto 126"/>
              <p:cNvCxnSpPr/>
              <p:nvPr/>
            </p:nvCxnSpPr>
            <p:spPr>
              <a:xfrm flipH="1">
                <a:off x="2459046" y="2874137"/>
                <a:ext cx="116190" cy="299"/>
              </a:xfrm>
              <a:prstGeom prst="line">
                <a:avLst/>
              </a:prstGeom>
              <a:ln w="19050">
                <a:solidFill>
                  <a:srgbClr val="7150A0"/>
                </a:solidFill>
              </a:ln>
            </p:spPr>
            <p:style>
              <a:lnRef idx="1">
                <a:schemeClr val="accent1"/>
              </a:lnRef>
              <a:fillRef idx="0">
                <a:schemeClr val="accent1"/>
              </a:fillRef>
              <a:effectRef idx="0">
                <a:schemeClr val="accent1"/>
              </a:effectRef>
              <a:fontRef idx="minor">
                <a:schemeClr val="tx1"/>
              </a:fontRef>
            </p:style>
          </p:cxnSp>
          <p:cxnSp>
            <p:nvCxnSpPr>
              <p:cNvPr id="128" name="Conector recto 127"/>
              <p:cNvCxnSpPr/>
              <p:nvPr/>
            </p:nvCxnSpPr>
            <p:spPr>
              <a:xfrm flipH="1">
                <a:off x="2459046" y="3397274"/>
                <a:ext cx="116190" cy="299"/>
              </a:xfrm>
              <a:prstGeom prst="line">
                <a:avLst/>
              </a:prstGeom>
              <a:ln w="19050">
                <a:solidFill>
                  <a:srgbClr val="7150A0"/>
                </a:solidFill>
              </a:ln>
            </p:spPr>
            <p:style>
              <a:lnRef idx="1">
                <a:schemeClr val="accent1"/>
              </a:lnRef>
              <a:fillRef idx="0">
                <a:schemeClr val="accent1"/>
              </a:fillRef>
              <a:effectRef idx="0">
                <a:schemeClr val="accent1"/>
              </a:effectRef>
              <a:fontRef idx="minor">
                <a:schemeClr val="tx1"/>
              </a:fontRef>
            </p:style>
          </p:cxnSp>
          <p:sp>
            <p:nvSpPr>
              <p:cNvPr id="129" name="Rectángulo redondeado 128"/>
              <p:cNvSpPr/>
              <p:nvPr/>
            </p:nvSpPr>
            <p:spPr>
              <a:xfrm>
                <a:off x="2436821" y="2163808"/>
                <a:ext cx="877568" cy="392018"/>
              </a:xfrm>
              <a:prstGeom prst="roundRect">
                <a:avLst>
                  <a:gd name="adj" fmla="val 13346"/>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b="1" dirty="0">
                    <a:latin typeface="Calibri" charset="0"/>
                    <a:ea typeface="Calibri" charset="0"/>
                    <a:cs typeface="Calibri" charset="0"/>
                  </a:rPr>
                  <a:t>G 2</a:t>
                </a:r>
              </a:p>
            </p:txBody>
          </p:sp>
          <p:sp>
            <p:nvSpPr>
              <p:cNvPr id="130" name="Rectángulo redondeado 129"/>
              <p:cNvSpPr/>
              <p:nvPr/>
            </p:nvSpPr>
            <p:spPr>
              <a:xfrm>
                <a:off x="2553011" y="2682686"/>
                <a:ext cx="761378" cy="392018"/>
              </a:xfrm>
              <a:prstGeom prst="roundRect">
                <a:avLst>
                  <a:gd name="adj" fmla="val 14674"/>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600" dirty="0"/>
              </a:p>
            </p:txBody>
          </p:sp>
          <p:sp>
            <p:nvSpPr>
              <p:cNvPr id="131" name="Rectángulo redondeado 130"/>
              <p:cNvSpPr/>
              <p:nvPr/>
            </p:nvSpPr>
            <p:spPr>
              <a:xfrm>
                <a:off x="2553011" y="3201564"/>
                <a:ext cx="761378" cy="392018"/>
              </a:xfrm>
              <a:prstGeom prst="roundRect">
                <a:avLst>
                  <a:gd name="adj" fmla="val 14674"/>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600" dirty="0"/>
              </a:p>
            </p:txBody>
          </p:sp>
          <p:sp>
            <p:nvSpPr>
              <p:cNvPr id="132" name="Rectángulo redondeado 131"/>
              <p:cNvSpPr/>
              <p:nvPr/>
            </p:nvSpPr>
            <p:spPr>
              <a:xfrm>
                <a:off x="2553011" y="3720442"/>
                <a:ext cx="761378" cy="392018"/>
              </a:xfrm>
              <a:prstGeom prst="roundRect">
                <a:avLst>
                  <a:gd name="adj" fmla="val 11353"/>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600" dirty="0"/>
              </a:p>
            </p:txBody>
          </p:sp>
        </p:grpSp>
      </p:grpSp>
      <p:sp>
        <p:nvSpPr>
          <p:cNvPr id="10"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PROCESO DE NEGOCIO</a:t>
            </a:r>
          </a:p>
        </p:txBody>
      </p:sp>
      <p:sp>
        <p:nvSpPr>
          <p:cNvPr id="11" name="Rectángulo redondeado 10"/>
          <p:cNvSpPr/>
          <p:nvPr/>
        </p:nvSpPr>
        <p:spPr>
          <a:xfrm>
            <a:off x="3930842" y="929177"/>
            <a:ext cx="1282315" cy="392018"/>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PE" sz="1600" b="1">
                <a:solidFill>
                  <a:schemeClr val="bg1"/>
                </a:solidFill>
                <a:latin typeface="Calibri" charset="0"/>
                <a:ea typeface="Calibri" charset="0"/>
                <a:cs typeface="Calibri" charset="0"/>
              </a:rPr>
              <a:t>GG</a:t>
            </a:r>
            <a:endParaRPr lang="es-ES_tradnl" sz="1600" b="1" dirty="0">
              <a:solidFill>
                <a:schemeClr val="bg1"/>
              </a:solidFill>
              <a:latin typeface="Calibri" charset="0"/>
              <a:ea typeface="Calibri" charset="0"/>
              <a:cs typeface="Calibri" charset="0"/>
            </a:endParaRPr>
          </a:p>
        </p:txBody>
      </p:sp>
      <p:sp>
        <p:nvSpPr>
          <p:cNvPr id="12" name="Rectángulo redondeado 11"/>
          <p:cNvSpPr/>
          <p:nvPr/>
        </p:nvSpPr>
        <p:spPr>
          <a:xfrm>
            <a:off x="3110298" y="1655054"/>
            <a:ext cx="1282315" cy="392018"/>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PE" sz="1600" dirty="0">
                <a:solidFill>
                  <a:schemeClr val="bg1"/>
                </a:solidFill>
                <a:latin typeface="Calibri" charset="0"/>
                <a:ea typeface="Calibri" charset="0"/>
                <a:cs typeface="Calibri" charset="0"/>
              </a:rPr>
              <a:t>ASISTENTE</a:t>
            </a:r>
            <a:endParaRPr lang="es-ES_tradnl" sz="1600" dirty="0">
              <a:solidFill>
                <a:schemeClr val="bg1"/>
              </a:solidFill>
              <a:latin typeface="Calibri" charset="0"/>
              <a:ea typeface="Calibri" charset="0"/>
              <a:cs typeface="Calibri" charset="0"/>
            </a:endParaRPr>
          </a:p>
        </p:txBody>
      </p:sp>
      <p:grpSp>
        <p:nvGrpSpPr>
          <p:cNvPr id="123" name="Agrupar 122"/>
          <p:cNvGrpSpPr/>
          <p:nvPr/>
        </p:nvGrpSpPr>
        <p:grpSpPr>
          <a:xfrm>
            <a:off x="2106495" y="2446612"/>
            <a:ext cx="1069950" cy="2375839"/>
            <a:chOff x="2106495" y="2446612"/>
            <a:chExt cx="1069950" cy="2375839"/>
          </a:xfrm>
        </p:grpSpPr>
        <p:cxnSp>
          <p:nvCxnSpPr>
            <p:cNvPr id="40" name="Conector angular 39"/>
            <p:cNvCxnSpPr>
              <a:endCxn id="31" idx="1"/>
            </p:cNvCxnSpPr>
            <p:nvPr/>
          </p:nvCxnSpPr>
          <p:spPr>
            <a:xfrm rot="16200000" flipH="1">
              <a:off x="1334078" y="3669395"/>
              <a:ext cx="1716644" cy="111512"/>
            </a:xfrm>
            <a:prstGeom prst="bentConnector2">
              <a:avLst/>
            </a:prstGeom>
            <a:ln w="19050">
              <a:solidFill>
                <a:srgbClr val="7150A0"/>
              </a:solidFill>
            </a:ln>
          </p:spPr>
          <p:style>
            <a:lnRef idx="1">
              <a:schemeClr val="accent1"/>
            </a:lnRef>
            <a:fillRef idx="0">
              <a:schemeClr val="accent1"/>
            </a:fillRef>
            <a:effectRef idx="0">
              <a:schemeClr val="accent1"/>
            </a:effectRef>
            <a:fontRef idx="minor">
              <a:schemeClr val="tx1"/>
            </a:fontRef>
          </p:style>
        </p:cxnSp>
        <p:grpSp>
          <p:nvGrpSpPr>
            <p:cNvPr id="38" name="Agrupar 37"/>
            <p:cNvGrpSpPr/>
            <p:nvPr/>
          </p:nvGrpSpPr>
          <p:grpSpPr>
            <a:xfrm>
              <a:off x="2106495" y="2446612"/>
              <a:ext cx="1069950" cy="2375839"/>
              <a:chOff x="2436821" y="2163808"/>
              <a:chExt cx="877568" cy="1948652"/>
            </a:xfrm>
          </p:grpSpPr>
          <p:cxnSp>
            <p:nvCxnSpPr>
              <p:cNvPr id="41" name="Conector recto 40"/>
              <p:cNvCxnSpPr/>
              <p:nvPr/>
            </p:nvCxnSpPr>
            <p:spPr>
              <a:xfrm flipH="1">
                <a:off x="2459046" y="2874137"/>
                <a:ext cx="116190" cy="299"/>
              </a:xfrm>
              <a:prstGeom prst="line">
                <a:avLst/>
              </a:prstGeom>
              <a:ln w="19050">
                <a:solidFill>
                  <a:srgbClr val="7150A0"/>
                </a:solidFill>
              </a:ln>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flipH="1">
                <a:off x="2459046" y="3397274"/>
                <a:ext cx="116190" cy="299"/>
              </a:xfrm>
              <a:prstGeom prst="line">
                <a:avLst/>
              </a:prstGeom>
              <a:ln w="19050">
                <a:solidFill>
                  <a:srgbClr val="7150A0"/>
                </a:solidFill>
              </a:ln>
            </p:spPr>
            <p:style>
              <a:lnRef idx="1">
                <a:schemeClr val="accent1"/>
              </a:lnRef>
              <a:fillRef idx="0">
                <a:schemeClr val="accent1"/>
              </a:fillRef>
              <a:effectRef idx="0">
                <a:schemeClr val="accent1"/>
              </a:effectRef>
              <a:fontRef idx="minor">
                <a:schemeClr val="tx1"/>
              </a:fontRef>
            </p:style>
          </p:cxnSp>
          <p:sp>
            <p:nvSpPr>
              <p:cNvPr id="19" name="Rectángulo redondeado 18"/>
              <p:cNvSpPr/>
              <p:nvPr/>
            </p:nvSpPr>
            <p:spPr>
              <a:xfrm>
                <a:off x="2436821" y="2163808"/>
                <a:ext cx="877568" cy="392018"/>
              </a:xfrm>
              <a:prstGeom prst="roundRect">
                <a:avLst>
                  <a:gd name="adj" fmla="val 13346"/>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b="1" dirty="0">
                    <a:latin typeface="Calibri" charset="0"/>
                    <a:ea typeface="Calibri" charset="0"/>
                    <a:cs typeface="Calibri" charset="0"/>
                  </a:rPr>
                  <a:t>G 1</a:t>
                </a:r>
              </a:p>
            </p:txBody>
          </p:sp>
          <p:sp>
            <p:nvSpPr>
              <p:cNvPr id="23" name="Rectángulo redondeado 22"/>
              <p:cNvSpPr/>
              <p:nvPr/>
            </p:nvSpPr>
            <p:spPr>
              <a:xfrm>
                <a:off x="2553011" y="2682686"/>
                <a:ext cx="761378" cy="392018"/>
              </a:xfrm>
              <a:prstGeom prst="roundRect">
                <a:avLst>
                  <a:gd name="adj" fmla="val 14674"/>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600" dirty="0"/>
              </a:p>
            </p:txBody>
          </p:sp>
          <p:sp>
            <p:nvSpPr>
              <p:cNvPr id="27" name="Rectángulo redondeado 26"/>
              <p:cNvSpPr/>
              <p:nvPr/>
            </p:nvSpPr>
            <p:spPr>
              <a:xfrm>
                <a:off x="2553011" y="3201564"/>
                <a:ext cx="761378" cy="392018"/>
              </a:xfrm>
              <a:prstGeom prst="roundRect">
                <a:avLst>
                  <a:gd name="adj" fmla="val 14674"/>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600" dirty="0"/>
              </a:p>
            </p:txBody>
          </p:sp>
          <p:sp>
            <p:nvSpPr>
              <p:cNvPr id="31" name="Rectángulo redondeado 30"/>
              <p:cNvSpPr/>
              <p:nvPr/>
            </p:nvSpPr>
            <p:spPr>
              <a:xfrm>
                <a:off x="2553011" y="3720442"/>
                <a:ext cx="761378" cy="392018"/>
              </a:xfrm>
              <a:prstGeom prst="roundRect">
                <a:avLst>
                  <a:gd name="adj" fmla="val 11353"/>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600" dirty="0"/>
              </a:p>
            </p:txBody>
          </p:sp>
        </p:grpSp>
      </p:grpSp>
      <p:cxnSp>
        <p:nvCxnSpPr>
          <p:cNvPr id="76" name="Conector angular 75"/>
          <p:cNvCxnSpPr>
            <a:stCxn id="72" idx="0"/>
            <a:endCxn id="19" idx="0"/>
          </p:cNvCxnSpPr>
          <p:nvPr/>
        </p:nvCxnSpPr>
        <p:spPr>
          <a:xfrm rot="16200000" flipV="1">
            <a:off x="4579088" y="508994"/>
            <a:ext cx="12700" cy="3875236"/>
          </a:xfrm>
          <a:prstGeom prst="bentConnector3">
            <a:avLst>
              <a:gd name="adj1" fmla="val 1800000"/>
            </a:avLst>
          </a:prstGeom>
          <a:ln w="19050">
            <a:solidFill>
              <a:srgbClr val="7150A0"/>
            </a:solidFill>
          </a:ln>
        </p:spPr>
        <p:style>
          <a:lnRef idx="1">
            <a:schemeClr val="accent1"/>
          </a:lnRef>
          <a:fillRef idx="0">
            <a:schemeClr val="accent1"/>
          </a:fillRef>
          <a:effectRef idx="0">
            <a:schemeClr val="accent1"/>
          </a:effectRef>
          <a:fontRef idx="minor">
            <a:schemeClr val="tx1"/>
          </a:fontRef>
        </p:style>
      </p:cxnSp>
      <p:cxnSp>
        <p:nvCxnSpPr>
          <p:cNvPr id="79" name="Conector recto 78"/>
          <p:cNvCxnSpPr>
            <a:stCxn id="63" idx="0"/>
          </p:cNvCxnSpPr>
          <p:nvPr/>
        </p:nvCxnSpPr>
        <p:spPr>
          <a:xfrm flipH="1" flipV="1">
            <a:off x="5204844" y="2218544"/>
            <a:ext cx="2052" cy="228068"/>
          </a:xfrm>
          <a:prstGeom prst="line">
            <a:avLst/>
          </a:prstGeom>
          <a:ln w="19050">
            <a:solidFill>
              <a:srgbClr val="7150A0"/>
            </a:solidFill>
          </a:ln>
        </p:spPr>
        <p:style>
          <a:lnRef idx="1">
            <a:schemeClr val="accent1"/>
          </a:lnRef>
          <a:fillRef idx="0">
            <a:schemeClr val="accent1"/>
          </a:fillRef>
          <a:effectRef idx="0">
            <a:schemeClr val="accent1"/>
          </a:effectRef>
          <a:fontRef idx="minor">
            <a:schemeClr val="tx1"/>
          </a:fontRef>
        </p:style>
      </p:cxnSp>
      <p:cxnSp>
        <p:nvCxnSpPr>
          <p:cNvPr id="82" name="Conector recto 81"/>
          <p:cNvCxnSpPr/>
          <p:nvPr/>
        </p:nvCxnSpPr>
        <p:spPr>
          <a:xfrm flipH="1" flipV="1">
            <a:off x="3922131" y="2218544"/>
            <a:ext cx="2052" cy="228068"/>
          </a:xfrm>
          <a:prstGeom prst="line">
            <a:avLst/>
          </a:prstGeom>
          <a:ln w="19050">
            <a:solidFill>
              <a:srgbClr val="7150A0"/>
            </a:solidFill>
          </a:ln>
        </p:spPr>
        <p:style>
          <a:lnRef idx="1">
            <a:schemeClr val="accent1"/>
          </a:lnRef>
          <a:fillRef idx="0">
            <a:schemeClr val="accent1"/>
          </a:fillRef>
          <a:effectRef idx="0">
            <a:schemeClr val="accent1"/>
          </a:effectRef>
          <a:fontRef idx="minor">
            <a:schemeClr val="tx1"/>
          </a:fontRef>
        </p:style>
      </p:cxnSp>
      <p:cxnSp>
        <p:nvCxnSpPr>
          <p:cNvPr id="83" name="Conector recto 82"/>
          <p:cNvCxnSpPr>
            <a:endCxn id="11" idx="2"/>
          </p:cNvCxnSpPr>
          <p:nvPr/>
        </p:nvCxnSpPr>
        <p:spPr>
          <a:xfrm flipV="1">
            <a:off x="4572000" y="1321195"/>
            <a:ext cx="0" cy="915418"/>
          </a:xfrm>
          <a:prstGeom prst="line">
            <a:avLst/>
          </a:prstGeom>
          <a:ln w="19050">
            <a:solidFill>
              <a:srgbClr val="7150A0"/>
            </a:solidFill>
          </a:ln>
        </p:spPr>
        <p:style>
          <a:lnRef idx="1">
            <a:schemeClr val="accent1"/>
          </a:lnRef>
          <a:fillRef idx="0">
            <a:schemeClr val="accent1"/>
          </a:fillRef>
          <a:effectRef idx="0">
            <a:schemeClr val="accent1"/>
          </a:effectRef>
          <a:fontRef idx="minor">
            <a:schemeClr val="tx1"/>
          </a:fontRef>
        </p:style>
      </p:cxnSp>
      <p:cxnSp>
        <p:nvCxnSpPr>
          <p:cNvPr id="87" name="Conector recto 86"/>
          <p:cNvCxnSpPr>
            <a:endCxn id="12" idx="3"/>
          </p:cNvCxnSpPr>
          <p:nvPr/>
        </p:nvCxnSpPr>
        <p:spPr>
          <a:xfrm flipH="1">
            <a:off x="4392613" y="1851025"/>
            <a:ext cx="179387" cy="38"/>
          </a:xfrm>
          <a:prstGeom prst="line">
            <a:avLst/>
          </a:prstGeom>
          <a:ln w="19050">
            <a:solidFill>
              <a:srgbClr val="7150A0"/>
            </a:solidFill>
          </a:ln>
        </p:spPr>
        <p:style>
          <a:lnRef idx="1">
            <a:schemeClr val="accent1"/>
          </a:lnRef>
          <a:fillRef idx="0">
            <a:schemeClr val="accent1"/>
          </a:fillRef>
          <a:effectRef idx="0">
            <a:schemeClr val="accent1"/>
          </a:effectRef>
          <a:fontRef idx="minor">
            <a:schemeClr val="tx1"/>
          </a:fontRef>
        </p:style>
      </p:cxnSp>
      <p:sp>
        <p:nvSpPr>
          <p:cNvPr id="92" name="Flecha derecha 91"/>
          <p:cNvSpPr/>
          <p:nvPr/>
        </p:nvSpPr>
        <p:spPr>
          <a:xfrm>
            <a:off x="1923068" y="3304847"/>
            <a:ext cx="5439266" cy="485864"/>
          </a:xfrm>
          <a:prstGeom prst="rightArrow">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a:solidFill>
                  <a:schemeClr val="bg1"/>
                </a:solidFill>
                <a:latin typeface="Calibri" charset="0"/>
                <a:ea typeface="Calibri" charset="0"/>
                <a:cs typeface="Calibri" charset="0"/>
              </a:rPr>
              <a:t>PROCESO DE NEGOCIO 1</a:t>
            </a:r>
          </a:p>
        </p:txBody>
      </p:sp>
      <p:sp>
        <p:nvSpPr>
          <p:cNvPr id="110" name="Flecha derecha 109"/>
          <p:cNvSpPr/>
          <p:nvPr/>
        </p:nvSpPr>
        <p:spPr>
          <a:xfrm>
            <a:off x="1923068" y="3932012"/>
            <a:ext cx="5439266" cy="485864"/>
          </a:xfrm>
          <a:prstGeom prst="rightArrow">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a:solidFill>
                  <a:schemeClr val="bg1"/>
                </a:solidFill>
                <a:latin typeface="Calibri" charset="0"/>
                <a:ea typeface="Calibri" charset="0"/>
                <a:cs typeface="Calibri" charset="0"/>
              </a:rPr>
              <a:t>PROCESO DE NEGOCIO 2</a:t>
            </a:r>
          </a:p>
        </p:txBody>
      </p:sp>
      <p:sp>
        <p:nvSpPr>
          <p:cNvPr id="111" name="Rectángulo redondeado 110"/>
          <p:cNvSpPr/>
          <p:nvPr/>
        </p:nvSpPr>
        <p:spPr>
          <a:xfrm rot="16200000">
            <a:off x="6802433" y="3754835"/>
            <a:ext cx="1743212" cy="392018"/>
          </a:xfrm>
          <a:prstGeom prst="roundRect">
            <a:avLst>
              <a:gd name="adj" fmla="val 1246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PE" sz="1600">
                <a:solidFill>
                  <a:schemeClr val="bg1"/>
                </a:solidFill>
                <a:latin typeface="Calibri" charset="0"/>
                <a:ea typeface="Calibri" charset="0"/>
                <a:cs typeface="Calibri" charset="0"/>
              </a:rPr>
              <a:t>CLIENTE</a:t>
            </a:r>
            <a:endParaRPr lang="es-ES_tradnl" sz="1600" dirty="0">
              <a:solidFill>
                <a:schemeClr val="bg1"/>
              </a:solidFill>
              <a:latin typeface="Calibri" charset="0"/>
              <a:ea typeface="Calibri" charset="0"/>
              <a:cs typeface="Calibri" charset="0"/>
            </a:endParaRPr>
          </a:p>
        </p:txBody>
      </p:sp>
      <p:sp>
        <p:nvSpPr>
          <p:cNvPr id="151" name="Rectángulo redondeado 150"/>
          <p:cNvSpPr/>
          <p:nvPr/>
        </p:nvSpPr>
        <p:spPr>
          <a:xfrm rot="16200000">
            <a:off x="601868" y="3754835"/>
            <a:ext cx="1743212" cy="392018"/>
          </a:xfrm>
          <a:prstGeom prst="roundRect">
            <a:avLst>
              <a:gd name="adj" fmla="val 1246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PE" sz="1600">
                <a:solidFill>
                  <a:schemeClr val="bg1"/>
                </a:solidFill>
                <a:latin typeface="Calibri" charset="0"/>
                <a:ea typeface="Calibri" charset="0"/>
                <a:cs typeface="Calibri" charset="0"/>
              </a:rPr>
              <a:t>CLIENTE</a:t>
            </a:r>
            <a:endParaRPr lang="es-ES_tradnl" sz="1600" dirty="0">
              <a:solidFill>
                <a:schemeClr val="bg1"/>
              </a:solidFill>
              <a:latin typeface="Calibri" charset="0"/>
              <a:ea typeface="Calibri" charset="0"/>
              <a:cs typeface="Calibri" charset="0"/>
            </a:endParaRPr>
          </a:p>
        </p:txBody>
      </p:sp>
      <p:pic>
        <p:nvPicPr>
          <p:cNvPr id="153" name="Imagen 152"/>
          <p:cNvPicPr>
            <a:picLocks noChangeAspect="1"/>
          </p:cNvPicPr>
          <p:nvPr/>
        </p:nvPicPr>
        <p:blipFill rotWithShape="1">
          <a:blip r:embed="rId5" cstate="print">
            <a:extLst>
              <a:ext uri="{28A0092B-C50C-407E-A947-70E740481C1C}">
                <a14:useLocalDpi xmlns:a14="http://schemas.microsoft.com/office/drawing/2010/main" val="0"/>
              </a:ext>
            </a:extLst>
          </a:blip>
          <a:srcRect l="10354" t="9620" r="7603" b="5620"/>
          <a:stretch/>
        </p:blipFill>
        <p:spPr>
          <a:xfrm>
            <a:off x="1058785" y="885965"/>
            <a:ext cx="1268119" cy="1310126"/>
          </a:xfrm>
          <a:prstGeom prst="rect">
            <a:avLst/>
          </a:prstGeom>
        </p:spPr>
      </p:pic>
    </p:spTree>
    <p:custDataLst>
      <p:tags r:id="rId1"/>
    </p:custDataLst>
    <p:extLst>
      <p:ext uri="{BB962C8B-B14F-4D97-AF65-F5344CB8AC3E}">
        <p14:creationId xmlns:p14="http://schemas.microsoft.com/office/powerpoint/2010/main" val="18988279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Diseño predetermin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seño predeterminado">
      <a:majorFont>
        <a:latin typeface="Arial"/>
        <a:ea typeface=""/>
        <a:cs typeface=""/>
      </a:majorFont>
      <a:minorFont>
        <a:latin typeface="Arial"/>
        <a:ea typeface=""/>
        <a:cs typeface=""/>
      </a:minorFont>
    </a:fontScheme>
    <a:fmtScheme name="Papel">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23097</TotalTime>
  <Words>4268</Words>
  <Application>Microsoft Office PowerPoint</Application>
  <PresentationFormat>Presentación en pantalla (16:10)</PresentationFormat>
  <Paragraphs>465</Paragraphs>
  <Slides>57</Slides>
  <Notes>51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57</vt:i4>
      </vt:variant>
    </vt:vector>
  </HeadingPairs>
  <TitlesOfParts>
    <vt:vector size="64" baseType="lpstr">
      <vt:lpstr>Arial</vt:lpstr>
      <vt:lpstr>Calibri</vt:lpstr>
      <vt:lpstr>Graphik Bold</vt:lpstr>
      <vt:lpstr>Graphik Medium</vt:lpstr>
      <vt:lpstr>Graphik Regular</vt:lpstr>
      <vt:lpstr>Wingdings</vt:lpstr>
      <vt:lpstr>1_Diseño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Isil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Isil</dc:creator>
  <cp:lastModifiedBy>Katia Elizabeth Garvich San Martin</cp:lastModifiedBy>
  <cp:revision>1493</cp:revision>
  <dcterms:created xsi:type="dcterms:W3CDTF">2006-06-01T21:36:52Z</dcterms:created>
  <dcterms:modified xsi:type="dcterms:W3CDTF">2024-02-07T13:50:14Z</dcterms:modified>
</cp:coreProperties>
</file>